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6"/>
    <p:sldId id="271" r:id="rId5"/>
    <p:sldId id="272" r:id="rId4"/>
    <p:sldId id="273" r:id="rId3"/>
    <p:sldId id="274" r:id="rId2"/>
    <p:sldId id="275" r:id="rId26"/>
    <p:sldId id="276" r:id="rId27"/>
    <p:sldId id="277" r:id="rId28"/>
    <p:sldId id="278" r:id="rId29"/>
    <p:sldId id="279" r:id="rId30"/>
    <p:sldId id="280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10"/>
  </p:normalViewPr>
  <p:slideViewPr>
    <p:cSldViewPr snapToGrid="0" snapToObjects="1">
      <p:cViewPr>
        <p:scale>
          <a:sx n="92" d="100"/>
          <a:sy n="92" d="100"/>
        </p:scale>
        <p:origin x="336" y="-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9.xml"/><Relationship Id="rId3" Type="http://schemas.openxmlformats.org/officeDocument/2006/relationships/slide" Target="slides/slide18.xml"/><Relationship Id="rId4" Type="http://schemas.openxmlformats.org/officeDocument/2006/relationships/slide" Target="slides/slide17.xml"/><Relationship Id="rId5" Type="http://schemas.openxmlformats.org/officeDocument/2006/relationships/slide" Target="slides/slide16.xml"/><Relationship Id="rId6" Type="http://schemas.openxmlformats.org/officeDocument/2006/relationships/slide" Target="slides/slide1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4050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AT A GLANCE: Learners read results from two investigations, then write an 80–100 word results paragraph: FINDING, EVIDENCE (two figures), CAREFUL CONCLUSION. This is the shape for L9–L10.</a:t>
            </a:r>
          </a:p>
          <a:p>
            <a:r>
              <a:t>DO NOW (4 min): match words to meanings. ANSWERS: 1 C, 2 E, 3 A, 4 F, 5 D, 6 B. Ask: "How do you know?" and for a sentence with one word.</a:t>
            </a:r>
          </a:p>
          <a:p>
            <a:r>
              <a:t>OPTIONAL ORAL (1 min): A "The dry summer made 18,000 more people visit." B "…might be linked, but the data does not show why." B is fair; "made" overclaims.</a:t>
            </a:r>
          </a:p>
          <a:p>
            <a:r>
              <a:t>LANGUAGE: The results show ___. For example, ___. This suggests ___, but ___.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(1 min): Read the four steps aloud. Say: "Read the results, study a model paragraph, build and improve, then write your own."</a:t>
            </a:r>
          </a:p>
          <a:p>
            <a:r>
              <a:t>WATCH FOR: link to the assessment: "In your Data report you will write about two displays. Today: one set of results."</a:t>
            </a:r>
          </a:p>
          <a:p>
            <a:r>
              <a:t>LANGUAGE: finding, evidence, careful conclusion.</a:t>
            </a:r>
          </a:p>
          <a:p>
            <a:r>
              <a:t>This slide returns after steps 1–3 (slides 7, 12, 17). Skeleton slide: do not count or cut.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(3 min): Pictures only: no results yet. Read the caption: "20 bean seeds in each of four trays, each at a different temperature. After one week she counted how many germinated." Ask: What is different? (temperature) What is the same? (20 seeds)</a:t>
            </a:r>
          </a:p>
          <a:p>
            <a:r>
              <a:t>LANGUAGE: germinate = a seed starts to grow. seed → root → shoot. "The seeds germinated." Say it; learners repeat.</a:t>
            </a:r>
          </a:p>
          <a:p>
            <a:r>
              <a:t>WATCH FOR: do not teach "variable" yet (slide 6).</a:t>
            </a:r>
          </a:p>
          <a:p>
            <a:r>
              <a:t>PRAISE: "Good looking."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(4 min): Pairs talk with the three prompts, then write a prediction for day 7. The table is empty on purpose.</a:t>
            </a:r>
          </a:p>
          <a:p>
            <a:r>
              <a:t>ANSWERS: 1 She is testing if temperature changes how many seeds germinate. 2 Temperature changes (10, 15, 20, 25 °C); 20 seeds, soil, water and time stay the same. 3 Any sensible numbers. Use "might".</a:t>
            </a:r>
          </a:p>
          <a:p>
            <a:r>
              <a:t>STRETCH: Why 20 seeds in every tray? (a fair comparison)</a:t>
            </a:r>
          </a:p>
          <a:p>
            <a:r>
              <a:t>LANGUAGE: pairs may talk in any language first, then give one English sentence.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(5 min, handout p1): First compare with predictions. A answers odd questions, B even; the partner checks the table. Ask: "Show me."</a:t>
            </a:r>
          </a:p>
          <a:p>
            <a:r>
              <a:t>ANSWERS: 1 The temperature changes. 2 How many seeds germinated. 3 20. 4 degrees Celsius; per cent (out of 100). 5 40%. 6 25 °C (90%). 7 It goes up. 8 13 seeds; 65%.</a:t>
            </a:r>
          </a:p>
          <a:p>
            <a:r>
              <a:t>LANGUAGE: model "the percentage of seeds that germinated", not "highest point". Do not say "relationship" yet.</a:t>
            </a:r>
          </a:p>
          <a:p>
            <a:r>
              <a:t>SUPPORT: answer frames on the handout.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(4 min, handout p3): For each word: say it, learners repeat, read the definition, link to the seed table.</a:t>
            </a:r>
          </a:p>
          <a:p>
            <a:r>
              <a:t>LANGUAGE: variable = something that can change (temperature; percentage germinated). vary → variable. The 20 seeds do not change, so they are not a variable. Say "highest percentage".</a:t>
            </a:r>
          </a:p>
          <a:p>
            <a:r>
              <a:t>WATCH FOR: the relationship example is not from the seed table (slide 8).</a:t>
            </a:r>
          </a:p>
          <a:p>
            <a:r>
              <a:t>PLURILINGUAL: Which words look or sound like words in your language? Cognates in Spanish, French, Portuguese. No translation required.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(30 sec): Tick step 1: "You have read the results and learned the key words." Point at step 2: "Next, a model paragraph."</a:t>
            </a:r>
          </a:p>
          <a:p>
            <a:r>
              <a:t>Skeleton slide: do not count or cut.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(4 min): Teach "As ___ increases, ___ increases / decreases." Learners complete one sentence per card with a partner, then say both aloud (spoken, not on the handout).</a:t>
            </a:r>
          </a:p>
          <a:p>
            <a:r>
              <a:t>ANSWERS: 1 As the temperature increases, the percentage of seeds that germinated increases. 2 As time increases, the water temperature decreases (L5: 90 °C at 0 s, 49 °C at 180 s).</a:t>
            </a:r>
          </a:p>
          <a:p>
            <a:r>
              <a:t>WATCH FOR: "goes up / down" is fine; model "increases / decreases". Ask: "Does the temperature go up or down?"</a:t>
            </a:r>
          </a:p>
          <a:p>
            <a:r>
              <a:t>STRETCH: use "whereas".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(3 min, handout p1): Read the paragraph aloud while learners follow with a finger. Pairs answer: What is it about? (temperature and germination) Which figures? (10 °C, 20%; 25 °C, 90%; both in the table)</a:t>
            </a:r>
          </a:p>
          <a:p>
            <a:r>
              <a:t>SAY: "This is the paragraph you will write. 85 words. Your target is 80–100." Ask: How many sentences? (6)</a:t>
            </a:r>
          </a:p>
          <a:p>
            <a:r>
              <a:t>WATCH FOR: do not label the jobs yet.</a:t>
            </a:r>
          </a:p>
          <a:p>
            <a:r>
              <a:t>LANGUAGE: "does not show" (L6, L7).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(5 min, handout p1): Learners colour each sentence 2–6 in the model paragraph on the handout (sentence 1 is an opening): navy = finding, teal = evidence, plum = careful conclusion. Pairs first; slide 11 checks.</a:t>
            </a:r>
          </a:p>
          <a:p>
            <a:r>
              <a:t>ANSWERS: 1 opening (no job), 2 F, 3 E, 4 C, 5 C, 6 C.</a:t>
            </a:r>
          </a:p>
          <a:p>
            <a:r>
              <a:t>TRY: "Which sentence has numbers? Which say what the results do not show?"</a:t>
            </a:r>
          </a:p>
          <a:p>
            <a:r>
              <a:t>STRETCH: "Does every sentence do a different job?"</a:t>
            </a:r>
          </a:p>
          <a:p>
            <a:r>
              <a:t>PRAISE: "Good detective work."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(3 min, handout p1): Reveal: finding = sentences 1–2, evidence = 3, careful conclusion = 4–6. Learners fix their labels, then read each starter aloud.</a:t>
            </a:r>
          </a:p>
          <a:p>
            <a:r>
              <a:t>LANGUAGE: finding: say the relationship first. Evidence: two figures with units. Careful conclusion: This suggests… but the results do not show… We would need more results…</a:t>
            </a:r>
          </a:p>
          <a:p>
            <a:r>
              <a:t>WATCH FOR: "This proves…" or "because" for a cause the results do not show. Redirect: "suggests", "might".</a:t>
            </a:r>
          </a:p>
          <a:p>
            <a:r>
              <a:t>This order is the report order (L9–L10).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(30 sec): Tick step 2: "You have studied a model paragraph and found its three jobs." Point at step 3: "Next, put sentences in order and make evidence precise."</a:t>
            </a:r>
          </a:p>
          <a:p>
            <a:r>
              <a:t>Skeleton slide: do not count or cut.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(5 min, handout p3): Pairs put five sentences about the same seed table in order, then write the letters on the handout.</a:t>
            </a:r>
          </a:p>
          <a:p>
            <a:r>
              <a:t>ANSWER: B, E, D, A, C.</a:t>
            </a:r>
          </a:p>
          <a:p>
            <a:r>
              <a:t>TRY: "Which phrases start each job?" Point to slide 11 if stuck.</a:t>
            </a:r>
          </a:p>
          <a:p>
            <a:r>
              <a:t>CHECK: 8 out of 20 = 40%; 18 out of 20 = 90%.</a:t>
            </a:r>
          </a:p>
          <a:p>
            <a:r>
              <a:t>LANGUAGE: factor = something that can affect a result. "Water and light are factors."</a:t>
            </a:r>
          </a:p>
          <a:p>
            <a:r>
              <a:t>SUPPORT: cut-up sentence strips.</a:t>
            </a:r>
          </a:p>
          <a:p>
            <a:r>
              <a:t>STRETCH: say the paragraph in order without reading.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(2 min): Reveal B, E, D, A, C with job labels. Ask: "What helped you decide?" (The results show… For example… This suggests… but… …might also be factors.)</a:t>
            </a:r>
          </a:p>
          <a:p>
            <a:r>
              <a:t>WATCH FOR: sentence C is also a careful conclusion: say what else might be a factor (as in L7).</a:t>
            </a:r>
          </a:p>
          <a:p>
            <a:r>
              <a:t>TRY: if a pair's order differs, ask them to read it aloud. Does it still read well? Good reasons are fine.</a:t>
            </a:r>
          </a:p>
          <a:p>
            <a:r>
              <a:t>CHECK: 8 ÷ 20 × 100 = 40%.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(5 min, handout p2): Learners rewrite the weak sentence on the handout or mini-whiteboards using TWO figures. Say: "It is not wrong, but it is not precise."</a:t>
            </a:r>
          </a:p>
          <a:p>
            <a:r>
              <a:t>ANSWER: For example, at 10 °C only 20% of the seeds germinated, but at 25 °C 90% germinated. Accept any two figures that show the difference.</a:t>
            </a:r>
          </a:p>
          <a:p>
            <a:r>
              <a:t>TRY: "How many is a lot? How warm?"</a:t>
            </a:r>
          </a:p>
          <a:p>
            <a:r>
              <a:t>LANGUAGE: precise = exact and clear; relevant = connected to your point.</a:t>
            </a:r>
          </a:p>
          <a:p>
            <a:r>
              <a:t>SUPPORT: the frame. STRETCH: two different sentences.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(2 min): Show the example; learners compare. Say: "All four sentences are true, but the reader must look at eight numbers."</a:t>
            </a:r>
          </a:p>
          <a:p>
            <a:r>
              <a:t>TRY: "Why 10 °C and 25 °C?" (lowest and highest: the biggest difference)</a:t>
            </a:r>
          </a:p>
          <a:p>
            <a:r>
              <a:t>WATCH FOR: two figures, units, and "but" or "whereas".</a:t>
            </a:r>
          </a:p>
          <a:p>
            <a:r>
              <a:t>LANGUAGE: choose figures that show the difference (L3: do not list every number).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(30 sec): Tick step 3: "You have put a paragraph in order and made evidence precise." Point at step 4: "Your turn: a new investigation. Plan, say, write, check."</a:t>
            </a:r>
          </a:p>
          <a:p>
            <a:r>
              <a:t>Skeleton slide: do not count or cut.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(3 min): Same routine as slide 3. Pictures only. Read: "A student put one teaspoon of sugar (about 5 g) in 100 ml of water at four temperatures, stirred it the same way each time, and timed how long it took to dissolve." Ask: What is different? (water temperature) What is the same? (sugar, water, stirring)</a:t>
            </a:r>
          </a:p>
          <a:p>
            <a:r>
              <a:t>LANGUAGE: dissolve = mix into a liquid so you cannot see it. Demonstrate with a glass and a spoon.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(3 min): Same routine as slide 4. Pairs talk, then predict seconds in the empty table.</a:t>
            </a:r>
          </a:p>
          <a:p>
            <a:r>
              <a:t>ANSWERS: 1 She is testing if water temperature changes how fast sugar dissolves. 2 Temperature changes (20, 40, 60, 80 °C); sugar, water and stirring stay the same. 3 Any sensible numbers; "might".</a:t>
            </a:r>
          </a:p>
          <a:p>
            <a:r>
              <a:t>STRETCH: Why the same amount of sugar and water? (a fair comparison)</a:t>
            </a:r>
          </a:p>
          <a:p>
            <a:r>
              <a:t>Do not give the numbers yet.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(6 min, handout p4): Learners read the table and plan the three jobs aloud with a partner (the data is on the handout) (finding clear? two figures? something the results do not show?).</a:t>
            </a:r>
          </a:p>
          <a:p>
            <a:r>
              <a:t>ANSWERS: 1 as water temperature increases, time decreases. 2 e.g. 20 °C, 30 s and 80 °C, 5 s. 3 e.g. above 80 °C; other sugars; stirring.</a:t>
            </a:r>
          </a:p>
          <a:p>
            <a:r>
              <a:t>WATCH FOR: "increases" for the time. Ask: "Does the time go up or down?"</a:t>
            </a:r>
          </a:p>
          <a:p>
            <a:r>
              <a:t>STRETCH: a second figure.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(14 min, handout p4): Learners write 80–100 words about the sugar investigation from their plan and the frame.</a:t>
            </a:r>
          </a:p>
          <a:p>
            <a:r>
              <a:t>WATCH FOR: time DEcreases; two figures with units; "suggests", "might", "do not show"; the order; "but". Common errors: "because", "proves", listing four numbers.</a:t>
            </a:r>
          </a:p>
          <a:p>
            <a:r>
              <a:t>SUPPORT: the frame. STRETCH: cover the frame; add another thing the results do not show.</a:t>
            </a:r>
          </a:p>
          <a:p>
            <a:r>
              <a:t>Learners count words and write the number in the box. Do not mark spelling.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(3 min, optional): Show AFTER writing. Learners compare: same three jobs? Which two figures? What do your results not show? (87 words)</a:t>
            </a:r>
          </a:p>
          <a:p>
            <a:r>
              <a:t>TRY: it is not the only answer. 40 and 60 °C, or stirring, are fine. Do not copy.</a:t>
            </a:r>
          </a:p>
          <a:p>
            <a:r>
              <a:t>LANGUAGE: As … increases, … decreases. For example, … but only … This suggests … However, the results do not show … We would need to test … to find out.</a:t>
            </a:r>
          </a:p>
          <a:p>
            <a:r>
              <a:t>Skip if time is short.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(8 min, handout p5): Step 1: check against the three questions. Step 2: swap; the partner says ONE thing that works and ONE to improve. Step 3: improve ONE sentence on the handout. If short on time, drop step 2.</a:t>
            </a:r>
          </a:p>
          <a:p>
            <a:r>
              <a:t>CLOSE (1 min): "What can a set of results tell us? What can't they?" (a relationship; not other conditions or other reasons)</a:t>
            </a:r>
          </a:p>
          <a:p>
            <a:r>
              <a:t>Link: the Data report uses the same order.</a:t>
            </a:r>
          </a:p>
          <a:p>
            <a:r>
              <a:t>PRAISE: "Careful writing."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(optional, end or home): Learners complete the table for result, variable and evidence; relationship is the model row.</a:t>
            </a:r>
          </a:p>
          <a:p>
            <a:r>
              <a:t>ANSWERS: result = what you find out from an investigation. variable = something that can change (Temperature is a variable). evidence = facts and numbers that support a point.</a:t>
            </a:r>
          </a:p>
          <a:p>
            <a:r>
              <a:t>LANGUAGE: learners write their own language. Check the Thai (ความสัมพันธ์) with a Thai speaker.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(optional): Choose the table OR the Frayer, not both. Left: finish "variable" (it can change; you can measure it; the 20 seeds are a non-example because they do not change). Right: a blank Frayer for result, relationship or evidence.</a:t>
            </a:r>
          </a:p>
          <a:p>
            <a:r>
              <a:t>LANGUAGE: any language in the definition box.</a:t>
            </a:r>
          </a:p>
          <a:p>
            <a:r>
              <a:t>STRETCH: an example sentence from today's investigations.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44200" y="109728"/>
            <a:ext cx="123444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580" dirty="0">
                <a:solidFill>
                  <a:srgbClr val="6070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U2 L8 · Patterns &amp; Data</a:t>
            </a:r>
            <a:endParaRPr lang="en-US" sz="58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3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6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566928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1C7278"/>
                </a:solidFill>
                <a:latin typeface="Aptos Display"/>
              </a:rPr>
              <a:t>Unit 2 · Lesson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62179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23047"/>
                </a:solidFill>
                <a:latin typeface="Aptos Display"/>
              </a:rPr>
              <a:t>Explain science 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645920"/>
            <a:ext cx="58521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0" i="0">
                <a:solidFill>
                  <a:srgbClr val="6B7887"/>
                </a:solidFill>
                <a:latin typeface="Aptos"/>
              </a:rPr>
              <a:t>What can a set of results tell us?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514600"/>
            <a:ext cx="5806440" cy="29260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04672" y="2715768"/>
            <a:ext cx="12801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Content aim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0280" y="2670048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123047"/>
                </a:solidFill>
                <a:latin typeface="Aptos"/>
              </a:rPr>
              <a:t>Find the relationship in results.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218688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Language aim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40280" y="3172968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123047"/>
                </a:solidFill>
                <a:latin typeface="Aptos"/>
              </a:rPr>
              <a:t>Write a results paragraph.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40280" y="3675887"/>
            <a:ext cx="4023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The results show ___.</a:t>
            </a:r>
          </a:p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For example, ___.</a:t>
            </a:r>
          </a:p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This suggests ___, but 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40280" y="4526280"/>
            <a:ext cx="4023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result · relationship · variable · evidence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864608"/>
            <a:ext cx="12801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Skills aim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40280" y="4818888"/>
            <a:ext cx="4023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123047"/>
                </a:solidFill>
                <a:latin typeface="Aptos"/>
              </a:rPr>
              <a:t>Understand how a paragraph is organised.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0" y="548640"/>
            <a:ext cx="5257800" cy="5715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534656" y="868680"/>
            <a:ext cx="1188720" cy="310896"/>
          </a:xfrm>
          <a:prstGeom prst="roundRect">
            <a:avLst>
              <a:gd name="adj" fmla="val 30000"/>
            </a:avLst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534656" y="868680"/>
            <a:ext cx="118872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DO NOW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12280" y="141732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Match the word to its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12280" y="1874519"/>
            <a:ext cx="1874519" cy="60350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6903720" y="1975103"/>
            <a:ext cx="402336" cy="402336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06640" y="1874519"/>
            <a:ext cx="128016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C7278"/>
                </a:solidFill>
                <a:latin typeface="Aptos"/>
              </a:rPr>
              <a:t>trend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12280" y="2551176"/>
            <a:ext cx="1874519" cy="60350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6903720" y="2651760"/>
            <a:ext cx="402336" cy="402336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06640" y="2551176"/>
            <a:ext cx="128016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C7278"/>
                </a:solidFill>
                <a:latin typeface="Aptos"/>
              </a:rPr>
              <a:t>indicate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12280" y="3227832"/>
            <a:ext cx="1874519" cy="60350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6903720" y="3328415"/>
            <a:ext cx="402336" cy="402336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06640" y="3227832"/>
            <a:ext cx="128016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C7278"/>
                </a:solidFill>
                <a:latin typeface="Aptos"/>
              </a:rPr>
              <a:t>source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12280" y="3904487"/>
            <a:ext cx="1874519" cy="60350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Oval 27"/>
          <p:cNvSpPr/>
          <p:nvPr/>
        </p:nvSpPr>
        <p:spPr>
          <a:xfrm>
            <a:off x="6903720" y="4005072"/>
            <a:ext cx="402336" cy="402336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06640" y="3904487"/>
            <a:ext cx="128016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C7278"/>
                </a:solidFill>
                <a:latin typeface="Aptos"/>
              </a:rPr>
              <a:t>conclusion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812280" y="4581144"/>
            <a:ext cx="1874519" cy="60350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Oval 30"/>
          <p:cNvSpPr/>
          <p:nvPr/>
        </p:nvSpPr>
        <p:spPr>
          <a:xfrm>
            <a:off x="6903720" y="4681728"/>
            <a:ext cx="402336" cy="402336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06640" y="4581144"/>
            <a:ext cx="128016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C7278"/>
                </a:solidFill>
                <a:latin typeface="Aptos"/>
              </a:rPr>
              <a:t>suggest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12280" y="5257800"/>
            <a:ext cx="1874519" cy="60350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Oval 33"/>
          <p:cNvSpPr/>
          <p:nvPr/>
        </p:nvSpPr>
        <p:spPr>
          <a:xfrm>
            <a:off x="6903720" y="5358384"/>
            <a:ext cx="402336" cy="402336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06640" y="5257800"/>
            <a:ext cx="128016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C7278"/>
                </a:solidFill>
                <a:latin typeface="Aptos"/>
              </a:rPr>
              <a:t>predict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915400" y="1874519"/>
            <a:ext cx="2743200" cy="603504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Oval 36"/>
          <p:cNvSpPr/>
          <p:nvPr/>
        </p:nvSpPr>
        <p:spPr>
          <a:xfrm>
            <a:off x="8988552" y="1993391"/>
            <a:ext cx="365760" cy="365760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445752" y="1874519"/>
            <a:ext cx="21488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where information comes from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915400" y="2551176"/>
            <a:ext cx="2743200" cy="603504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Oval 39"/>
          <p:cNvSpPr/>
          <p:nvPr/>
        </p:nvSpPr>
        <p:spPr>
          <a:xfrm>
            <a:off x="8988552" y="2670048"/>
            <a:ext cx="365760" cy="365760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445752" y="2551176"/>
            <a:ext cx="21488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say what might happen next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915400" y="3227832"/>
            <a:ext cx="2743200" cy="603504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Oval 42"/>
          <p:cNvSpPr/>
          <p:nvPr/>
        </p:nvSpPr>
        <p:spPr>
          <a:xfrm>
            <a:off x="8988552" y="3346703"/>
            <a:ext cx="365760" cy="365760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445752" y="3227832"/>
            <a:ext cx="21488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the general direction of data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915400" y="3904487"/>
            <a:ext cx="2743200" cy="603504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Oval 45"/>
          <p:cNvSpPr/>
          <p:nvPr/>
        </p:nvSpPr>
        <p:spPr>
          <a:xfrm>
            <a:off x="8988552" y="4023359"/>
            <a:ext cx="365760" cy="365760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445752" y="3904487"/>
            <a:ext cx="21488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say something is probably true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915400" y="4581144"/>
            <a:ext cx="2743200" cy="603504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Oval 48"/>
          <p:cNvSpPr/>
          <p:nvPr/>
        </p:nvSpPr>
        <p:spPr>
          <a:xfrm>
            <a:off x="8988552" y="4700016"/>
            <a:ext cx="365760" cy="365760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445752" y="4581144"/>
            <a:ext cx="21488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show or point to something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915400" y="5257800"/>
            <a:ext cx="2743200" cy="603504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Oval 51"/>
          <p:cNvSpPr/>
          <p:nvPr/>
        </p:nvSpPr>
        <p:spPr>
          <a:xfrm>
            <a:off x="8988552" y="5376672"/>
            <a:ext cx="365760" cy="365760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F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445752" y="5257800"/>
            <a:ext cx="2148840" cy="6035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a decision about what the data tells you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12280" y="5961888"/>
            <a:ext cx="4846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Write the letter next to each word.</a:t>
            </a:r>
          </a:p>
        </p:txBody>
      </p:sp>
      <p:pic>
        <p:nvPicPr>
          <p:cNvPr id="55" name="Picture 54" descr="title.png"/>
          <p:cNvPicPr>
            <a:picLocks noChangeAspect="1"/>
          </p:cNvPicPr>
          <p:nvPr/>
        </p:nvPicPr>
        <p:blipFill>
          <a:blip r:embed="rId3"/>
          <a:srcRect t="9757" b="23157"/>
          <a:stretch>
            <a:fillRect/>
          </a:stretch>
        </p:blipFill>
        <p:spPr>
          <a:xfrm>
            <a:off x="594360" y="5486400"/>
            <a:ext cx="5806440" cy="1298448"/>
          </a:xfrm>
          <a:prstGeom prst="roundRect">
            <a:avLst>
              <a:gd name="adj" fmla="val 8000"/>
            </a:avLst>
          </a:prstGeom>
        </p:spPr>
      </p:pic>
      <p:pic>
        <p:nvPicPr>
          <p:cNvPr id="56" name="Picture 55" descr="icon_whitebo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280" y="731520"/>
            <a:ext cx="585216" cy="5852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8595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Today’s journey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115568" y="914400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Oval 3"/>
          <p:cNvSpPr/>
          <p:nvPr/>
        </p:nvSpPr>
        <p:spPr>
          <a:xfrm>
            <a:off x="475488" y="1078992"/>
            <a:ext cx="411480" cy="41148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987552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Read the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1307592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Quickfire questions. Key words.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15568" y="1810512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475488" y="1975104"/>
            <a:ext cx="411480" cy="41148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1883664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Study a model paragraph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2203704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Find the three jobs.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5568" y="2706624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475488" y="2871216"/>
            <a:ext cx="411480" cy="41148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2779776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Build and improve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3099816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Order sentences. Improve evidence.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15568" y="3602736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475488" y="3767328"/>
            <a:ext cx="411480" cy="41148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3675887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Write your paragraph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995928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Plan. Say. Write. Check.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41464" y="1097280"/>
            <a:ext cx="4517136" cy="4114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342631" y="1234439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300" b="1" i="0">
                <a:solidFill>
                  <a:srgbClr val="123047"/>
                </a:solidFill>
                <a:latin typeface="Aptos Display"/>
              </a:rPr>
              <a:t>Today’s aims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0" y="1828800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Content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03920" y="178308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Find the relationship in results.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06640" y="2560320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Language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2514600"/>
            <a:ext cx="3017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Write a results paragraph.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03920" y="3063240"/>
            <a:ext cx="30175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The results show ___.</a:t>
            </a:r>
          </a:p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For example, ___.</a:t>
            </a:r>
          </a:p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This suggests ___, but ___.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3920" y="384048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result · relationship · variable · evidence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06640" y="4370832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Skills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4325112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Understand how a paragraph is organised.</a:t>
            </a:r>
          </a:p>
        </p:txBody>
      </p:sp>
      <p:pic>
        <p:nvPicPr>
          <p:cNvPr id="29" name="Picture 28" descr="journey.png"/>
          <p:cNvPicPr>
            <a:picLocks noChangeAspect="1"/>
          </p:cNvPicPr>
          <p:nvPr/>
        </p:nvPicPr>
        <p:blipFill>
          <a:blip r:embed="rId3"/>
          <a:srcRect t="1901" b="1901"/>
          <a:stretch>
            <a:fillRect/>
          </a:stretch>
        </p:blipFill>
        <p:spPr>
          <a:xfrm>
            <a:off x="1115568" y="4572000"/>
            <a:ext cx="5669280" cy="1828800"/>
          </a:xfrm>
          <a:prstGeom prst="roundRect">
            <a:avLst>
              <a:gd name="adj" fmla="val 8000"/>
            </a:avLst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What is happening in this experiment?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A scientist tests bean seeds at four temperatures.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11155680" cy="2468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30352" y="3703320"/>
            <a:ext cx="11155680" cy="2148840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49808" y="3767328"/>
            <a:ext cx="2743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GERMINATE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0880" y="4206240"/>
            <a:ext cx="448056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 i="0">
                <a:solidFill>
                  <a:srgbClr val="1C7278"/>
                </a:solidFill>
                <a:latin typeface="Aptos Display"/>
              </a:rPr>
              <a:t>germinate (verb)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0" y="4800600"/>
            <a:ext cx="4480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23047"/>
                </a:solidFill>
                <a:latin typeface="Aptos"/>
              </a:rPr>
              <a:t>a seed starts to grow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0" y="5257800"/>
            <a:ext cx="4480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1">
                <a:solidFill>
                  <a:srgbClr val="1C7278"/>
                </a:solidFill>
                <a:latin typeface="Aptos"/>
              </a:rPr>
              <a:t>The seeds germinated.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What is different? What is the same?</a:t>
            </a:r>
          </a:p>
        </p:txBody>
      </p:sp>
      <p:pic>
        <p:nvPicPr>
          <p:cNvPr id="14" name="Picture 13" descr="trays_wi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12" y="1133856"/>
            <a:ext cx="7680960" cy="2291142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2915091" y="1225296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10 °C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09351" y="3219559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123047"/>
                </a:solidFill>
                <a:latin typeface="Aptos"/>
              </a:rPr>
              <a:t>20 seeds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26880" y="1225296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15 °C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21140" y="3219559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123047"/>
                </a:solidFill>
                <a:latin typeface="Aptos"/>
              </a:rPr>
              <a:t>20 seeds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731157" y="1225296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20 °C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25417" y="3219559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123047"/>
                </a:solidFill>
                <a:latin typeface="Aptos"/>
              </a:rPr>
              <a:t>20 seeds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657970" y="1225296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25 °C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52230" y="3219559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123047"/>
                </a:solidFill>
                <a:latin typeface="Aptos"/>
              </a:rPr>
              <a:t>20 seeds</a:t>
            </a:r>
          </a:p>
        </p:txBody>
      </p:sp>
      <p:pic>
        <p:nvPicPr>
          <p:cNvPr id="23" name="Picture 22" descr="ger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160" y="3959352"/>
            <a:ext cx="4081831" cy="155448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272446" y="553212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123047"/>
                </a:solidFill>
                <a:latin typeface="Aptos"/>
              </a:rPr>
              <a:t>seed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80995" y="553212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123047"/>
                </a:solidFill>
                <a:latin typeface="Aptos"/>
              </a:rPr>
              <a:t>root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85315" y="553212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800" b="1" i="0">
                <a:solidFill>
                  <a:srgbClr val="123047"/>
                </a:solidFill>
                <a:latin typeface="Aptos"/>
              </a:rPr>
              <a:t>shoot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Talk and predict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Talk with your partner first.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6400800" cy="4754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274320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NUMBER OF SEEDS GERMINATED (OUT OF 20)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3232" y="3063240"/>
          <a:ext cx="5760720" cy="150876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371600"/>
                <a:gridCol w="1097280"/>
                <a:gridCol w="1097280"/>
                <a:gridCol w="1097280"/>
                <a:gridCol w="1097280"/>
              </a:tblGrid>
              <a:tr h="502920"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10 °C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15 °C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20 °C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25 °C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Day 1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Day 7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49808" y="4754880"/>
            <a:ext cx="5852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Predict day 7. The table is empty.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78040" y="1828800"/>
            <a:ext cx="4526280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7269480" y="2240280"/>
            <a:ext cx="365760" cy="36576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4968" y="1828800"/>
            <a:ext cx="3867912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23047"/>
                </a:solidFill>
                <a:latin typeface="Aptos"/>
              </a:rPr>
              <a:t>What is the scientist testing?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78040" y="3154680"/>
            <a:ext cx="4526280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7269480" y="3566160"/>
            <a:ext cx="365760" cy="36576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4968" y="3154680"/>
            <a:ext cx="3867912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23047"/>
                </a:solidFill>
                <a:latin typeface="Aptos"/>
              </a:rPr>
              <a:t>What changes? What stays the same?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78040" y="4480560"/>
            <a:ext cx="4526280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7269480" y="4892040"/>
            <a:ext cx="365760" cy="36576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44968" y="4480560"/>
            <a:ext cx="3867912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23047"/>
                </a:solidFill>
                <a:latin typeface="Aptos"/>
              </a:rPr>
              <a:t>How many seeds might germinate on day 7?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Say: At ___ °C, more seeds might germinate than at ___ °C.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900416" y="1234440"/>
            <a:ext cx="1645920" cy="310896"/>
          </a:xfrm>
          <a:prstGeom prst="roundRect">
            <a:avLst>
              <a:gd name="adj" fmla="val 30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00416" y="1234440"/>
            <a:ext cx="164592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1C7278"/>
                </a:solidFill>
                <a:latin typeface="Aptos"/>
              </a:rPr>
              <a:t>TURN AND TALK</a:t>
            </a:r>
          </a:p>
        </p:txBody>
      </p:sp>
      <p:pic>
        <p:nvPicPr>
          <p:cNvPr id="21" name="Picture 20" descr="icon_pai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040" y="1097280"/>
            <a:ext cx="585216" cy="585216"/>
          </a:xfrm>
          <a:prstGeom prst="rect">
            <a:avLst/>
          </a:prstGeom>
        </p:spPr>
      </p:pic>
      <p:pic>
        <p:nvPicPr>
          <p:cNvPr id="22" name="Picture 21" descr="tray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984" y="1517904"/>
            <a:ext cx="914400" cy="914400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1091564" y="1188720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10 °C</a:t>
            </a:r>
          </a:p>
        </p:txBody>
      </p:sp>
      <p:pic>
        <p:nvPicPr>
          <p:cNvPr id="24" name="Picture 23" descr="tray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0314" y="1517904"/>
            <a:ext cx="914400" cy="914400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2588895" y="1188720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15 °C</a:t>
            </a:r>
          </a:p>
        </p:txBody>
      </p:sp>
      <p:pic>
        <p:nvPicPr>
          <p:cNvPr id="26" name="Picture 25" descr="tray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645" y="1517904"/>
            <a:ext cx="914400" cy="914400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4086225" y="1188720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20 °C</a:t>
            </a:r>
          </a:p>
        </p:txBody>
      </p:sp>
      <p:pic>
        <p:nvPicPr>
          <p:cNvPr id="28" name="Picture 27" descr="tray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4975" y="1517904"/>
            <a:ext cx="914400" cy="914400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5583555" y="1188720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25 °C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Read the 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A answers odd questions. B answers even questions. Your partner checks.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5120640" cy="4754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1170432"/>
            <a:ext cx="4663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SEED INVESTIGATION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468880"/>
            <a:ext cx="46634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20 bean seeds at each temperature. After one week, she counted how many germinated.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13232" y="3154680"/>
          <a:ext cx="4754880" cy="2176272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280160"/>
                <a:gridCol w="1737360"/>
                <a:gridCol w="1737360"/>
              </a:tblGrid>
              <a:tr h="713232"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1">
                          <a:solidFill>
                            <a:srgbClr val="123047"/>
                          </a:solidFill>
                          <a:latin typeface="Aptos"/>
                        </a:rPr>
                        <a:t>Temp. (°C)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1">
                          <a:solidFill>
                            <a:srgbClr val="123047"/>
                          </a:solidFill>
                          <a:latin typeface="Aptos"/>
                        </a:rPr>
                        <a:t>Seeds germinated (out of 20)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1">
                          <a:solidFill>
                            <a:srgbClr val="123047"/>
                          </a:solidFill>
                          <a:latin typeface="Aptos"/>
                        </a:rPr>
                        <a:t>Percentage of seeds germinated (%)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1">
                          <a:solidFill>
                            <a:srgbClr val="123047"/>
                          </a:solidFill>
                          <a:latin typeface="Aptos"/>
                        </a:rPr>
                        <a:t>10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0">
                          <a:solidFill>
                            <a:srgbClr val="123047"/>
                          </a:solidFill>
                          <a:latin typeface="Aptos"/>
                        </a:rPr>
                        <a:t>4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0">
                          <a:solidFill>
                            <a:srgbClr val="123047"/>
                          </a:solidFill>
                          <a:latin typeface="Aptos"/>
                        </a:rPr>
                        <a:t>20%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1">
                          <a:solidFill>
                            <a:srgbClr val="123047"/>
                          </a:solidFill>
                          <a:latin typeface="Aptos"/>
                        </a:rPr>
                        <a:t>15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0">
                          <a:solidFill>
                            <a:srgbClr val="123047"/>
                          </a:solidFill>
                          <a:latin typeface="Aptos"/>
                        </a:rPr>
                        <a:t>8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0">
                          <a:solidFill>
                            <a:srgbClr val="123047"/>
                          </a:solidFill>
                          <a:latin typeface="Aptos"/>
                        </a:rPr>
                        <a:t>40%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1">
                          <a:solidFill>
                            <a:srgbClr val="123047"/>
                          </a:solidFill>
                          <a:latin typeface="Aptos"/>
                        </a:rPr>
                        <a:t>20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0">
                          <a:solidFill>
                            <a:srgbClr val="123047"/>
                          </a:solidFill>
                          <a:latin typeface="Aptos"/>
                        </a:rPr>
                        <a:t>13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0">
                          <a:solidFill>
                            <a:srgbClr val="123047"/>
                          </a:solidFill>
                          <a:latin typeface="Aptos"/>
                        </a:rPr>
                        <a:t>65%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1">
                          <a:solidFill>
                            <a:srgbClr val="123047"/>
                          </a:solidFill>
                          <a:latin typeface="Aptos"/>
                        </a:rPr>
                        <a:t>25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0">
                          <a:solidFill>
                            <a:srgbClr val="123047"/>
                          </a:solidFill>
                          <a:latin typeface="Aptos"/>
                        </a:rPr>
                        <a:t>18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i="0" b="0">
                          <a:solidFill>
                            <a:srgbClr val="123047"/>
                          </a:solidFill>
                          <a:latin typeface="Aptos"/>
                        </a:rPr>
                        <a:t>90%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49808" y="5440680"/>
            <a:ext cx="4663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6B7887"/>
                </a:solidFill>
                <a:latin typeface="Aptos"/>
              </a:rPr>
              <a:t>Example data.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97880" y="109728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STUDENT A · ODD QUESTIONS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23960" y="109728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STUDENT B · EVEN QUESTIONS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97880" y="1417320"/>
            <a:ext cx="2834640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025896" y="1696212"/>
            <a:ext cx="402336" cy="402336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6248" y="1453896"/>
            <a:ext cx="2066544" cy="8869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What changes?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9680" y="1417320"/>
            <a:ext cx="2834640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8997696" y="1696212"/>
            <a:ext cx="402336" cy="402336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8048" y="1453896"/>
            <a:ext cx="2066544" cy="8869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What does the scientist measure?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897880" y="2514600"/>
            <a:ext cx="2834640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025896" y="2793491"/>
            <a:ext cx="402336" cy="402336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56248" y="2551176"/>
            <a:ext cx="2066544" cy="8869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How many seeds were in each test?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69680" y="2514600"/>
            <a:ext cx="2834640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8997696" y="2793491"/>
            <a:ext cx="402336" cy="402336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8048" y="2551176"/>
            <a:ext cx="2066544" cy="8869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What do °C and % mean?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897880" y="3611880"/>
            <a:ext cx="2834640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Oval 25"/>
          <p:cNvSpPr/>
          <p:nvPr/>
        </p:nvSpPr>
        <p:spPr>
          <a:xfrm>
            <a:off x="6025896" y="3890772"/>
            <a:ext cx="402336" cy="402336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56248" y="3648456"/>
            <a:ext cx="2066544" cy="8869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What percentage of seeds germinated at 15 °C?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869680" y="3611880"/>
            <a:ext cx="2834640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Oval 28"/>
          <p:cNvSpPr/>
          <p:nvPr/>
        </p:nvSpPr>
        <p:spPr>
          <a:xfrm>
            <a:off x="8997696" y="3890772"/>
            <a:ext cx="402336" cy="402336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8048" y="3648456"/>
            <a:ext cx="2066544" cy="8869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Which temperature had the highest percentage of seeds?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97880" y="4709159"/>
            <a:ext cx="2834640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Oval 31"/>
          <p:cNvSpPr/>
          <p:nvPr/>
        </p:nvSpPr>
        <p:spPr>
          <a:xfrm>
            <a:off x="6025896" y="4988052"/>
            <a:ext cx="402336" cy="402336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56248" y="4745736"/>
            <a:ext cx="2066544" cy="8869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As the temperature goes up, what happens to the percentage of seeds that germinated?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869680" y="4709159"/>
            <a:ext cx="2834640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8997696" y="4988052"/>
            <a:ext cx="402336" cy="402336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8048" y="4745736"/>
            <a:ext cx="2066544" cy="8869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How many seeds germinated at 20 °C? What percentage is that?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Ask. Answer. Point to the table.</a:t>
            </a:r>
          </a:p>
        </p:txBody>
      </p:sp>
      <p:pic>
        <p:nvPicPr>
          <p:cNvPr id="39" name="Picture 38" descr="tray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38" y="1737360"/>
            <a:ext cx="685800" cy="685800"/>
          </a:xfrm>
          <a:prstGeom prst="rect">
            <a:avLst/>
          </a:prstGeom>
        </p:spPr>
      </p:pic>
      <p:sp>
        <p:nvSpPr>
          <p:cNvPr id="40" name="Rounded Rectangle 39"/>
          <p:cNvSpPr/>
          <p:nvPr/>
        </p:nvSpPr>
        <p:spPr>
          <a:xfrm>
            <a:off x="966978" y="1444752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10 °C</a:t>
            </a:r>
          </a:p>
        </p:txBody>
      </p:sp>
      <p:pic>
        <p:nvPicPr>
          <p:cNvPr id="41" name="Picture 40" descr="tray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698" y="1737360"/>
            <a:ext cx="685800" cy="685800"/>
          </a:xfrm>
          <a:prstGeom prst="rect">
            <a:avLst/>
          </a:prstGeom>
        </p:spPr>
      </p:pic>
      <p:sp>
        <p:nvSpPr>
          <p:cNvPr id="42" name="Rounded Rectangle 41"/>
          <p:cNvSpPr/>
          <p:nvPr/>
        </p:nvSpPr>
        <p:spPr>
          <a:xfrm>
            <a:off x="2132838" y="1444752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15 °C</a:t>
            </a:r>
          </a:p>
        </p:txBody>
      </p:sp>
      <p:pic>
        <p:nvPicPr>
          <p:cNvPr id="43" name="Picture 42" descr="tray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1558" y="1737360"/>
            <a:ext cx="685800" cy="685800"/>
          </a:xfrm>
          <a:prstGeom prst="rect">
            <a:avLst/>
          </a:prstGeom>
        </p:spPr>
      </p:pic>
      <p:sp>
        <p:nvSpPr>
          <p:cNvPr id="44" name="Rounded Rectangle 43"/>
          <p:cNvSpPr/>
          <p:nvPr/>
        </p:nvSpPr>
        <p:spPr>
          <a:xfrm>
            <a:off x="3298698" y="1444752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20 °C</a:t>
            </a:r>
          </a:p>
        </p:txBody>
      </p:sp>
      <p:pic>
        <p:nvPicPr>
          <p:cNvPr id="45" name="Picture 44" descr="tray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7418" y="1737360"/>
            <a:ext cx="685800" cy="685800"/>
          </a:xfrm>
          <a:prstGeom prst="rect">
            <a:avLst/>
          </a:prstGeom>
        </p:spPr>
      </p:pic>
      <p:sp>
        <p:nvSpPr>
          <p:cNvPr id="46" name="Rounded Rectangle 45"/>
          <p:cNvSpPr/>
          <p:nvPr/>
        </p:nvSpPr>
        <p:spPr>
          <a:xfrm>
            <a:off x="4464557" y="1444752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25 °C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Four key words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Say each word. Link it to the seed table.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5486400" cy="2240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86384" y="1234439"/>
            <a:ext cx="4937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C7278"/>
                </a:solidFill>
                <a:latin typeface="Aptos Display"/>
              </a:rPr>
              <a:t>variable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810512"/>
            <a:ext cx="49377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23047"/>
                </a:solidFill>
                <a:latin typeface="Aptos"/>
              </a:rPr>
              <a:t>something that can change in an investigation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377439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vary → variable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724912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Temperature is a variable in the seed investigation.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1097280"/>
            <a:ext cx="5486400" cy="2240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455664" y="1234439"/>
            <a:ext cx="4937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C7278"/>
                </a:solidFill>
                <a:latin typeface="Aptos Display"/>
              </a:rPr>
              <a:t>result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1810512"/>
            <a:ext cx="49377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23047"/>
                </a:solidFill>
                <a:latin typeface="Aptos"/>
              </a:rPr>
              <a:t>what we find out from an investigation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5664" y="2724912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The figures in the table are the results.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" y="3520439"/>
            <a:ext cx="5486400" cy="2240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86384" y="3657599"/>
            <a:ext cx="4937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C7278"/>
                </a:solidFill>
                <a:latin typeface="Aptos Display"/>
              </a:rPr>
              <a:t>relationship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4233672"/>
            <a:ext cx="49377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23047"/>
                </a:solidFill>
                <a:latin typeface="Aptos"/>
              </a:rPr>
              <a:t>a connection between two variables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6384" y="5148072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The more you practise, the better you play.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9632" y="3520439"/>
            <a:ext cx="5486400" cy="2240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455664" y="3657599"/>
            <a:ext cx="4937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C7278"/>
                </a:solidFill>
                <a:latin typeface="Aptos Display"/>
              </a:rPr>
              <a:t>evidence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55664" y="4233672"/>
            <a:ext cx="49377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23047"/>
                </a:solidFill>
                <a:latin typeface="Aptos"/>
              </a:rPr>
              <a:t>facts and numbers that support a point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5148072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The figures in a table can be evidence.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Turn and talk: which of these words look or sound like words in your language?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8595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Today’s journey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115568" y="914400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EEF0F2"/>
          </a:solidFill>
          <a:ln w="12700">
            <a:solidFill>
              <a:srgbClr val="DDE1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Oval 3"/>
          <p:cNvSpPr/>
          <p:nvPr/>
        </p:nvSpPr>
        <p:spPr>
          <a:xfrm>
            <a:off x="475488" y="1078992"/>
            <a:ext cx="411480" cy="411480"/>
          </a:xfrm>
          <a:prstGeom prst="ellipse">
            <a:avLst/>
          </a:prstGeom>
          <a:solidFill>
            <a:srgbClr val="C5CB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987552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6B7887"/>
                </a:solidFill>
                <a:latin typeface="Aptos"/>
              </a:rPr>
              <a:t>Read the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1307592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Quickfire questions. Key words.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15568" y="1810512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E7F6F7"/>
          </a:solidFill>
          <a:ln w="19050">
            <a:solidFill>
              <a:srgbClr val="2F96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475488" y="1975104"/>
            <a:ext cx="411480" cy="411480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1883664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Study a model paragraph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2203704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Find the three jobs.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5568" y="2706624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475488" y="2871216"/>
            <a:ext cx="411480" cy="41148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2779776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Build and improve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3099816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Order sentences. Improve evidence.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15568" y="3602736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475488" y="3767328"/>
            <a:ext cx="411480" cy="41148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3675887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Write your paragraph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995928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Plan. Say. Write. Check.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41464" y="1097280"/>
            <a:ext cx="4517136" cy="4114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342631" y="1234439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300" b="1" i="0">
                <a:solidFill>
                  <a:srgbClr val="123047"/>
                </a:solidFill>
                <a:latin typeface="Aptos Display"/>
              </a:rPr>
              <a:t>Today’s aims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0" y="1828800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Content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03920" y="178308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Find the relationship in results.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06640" y="2560320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Language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2514600"/>
            <a:ext cx="3017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Write a results paragraph.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03920" y="3063240"/>
            <a:ext cx="30175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The results show ___.</a:t>
            </a:r>
          </a:p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For example, ___.</a:t>
            </a:r>
          </a:p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This suggests ___, but ___.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3920" y="384048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result · relationship · variable · evidence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06640" y="4370832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Skills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4325112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Understand how a paragraph is organised.</a:t>
            </a:r>
          </a:p>
        </p:txBody>
      </p:sp>
      <p:pic>
        <p:nvPicPr>
          <p:cNvPr id="29" name="Picture 28" descr="journey.png"/>
          <p:cNvPicPr>
            <a:picLocks noChangeAspect="1"/>
          </p:cNvPicPr>
          <p:nvPr/>
        </p:nvPicPr>
        <p:blipFill>
          <a:blip r:embed="rId3"/>
          <a:srcRect t="1901" b="1901"/>
          <a:stretch>
            <a:fillRect/>
          </a:stretch>
        </p:blipFill>
        <p:spPr>
          <a:xfrm>
            <a:off x="1115568" y="4572000"/>
            <a:ext cx="5669280" cy="1828800"/>
          </a:xfrm>
          <a:prstGeom prst="roundRect">
            <a:avLst>
              <a:gd name="adj" fmla="val 8000"/>
            </a:avLst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Say the relationship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Complete both sentences.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5486400" cy="4709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731520" y="1216152"/>
            <a:ext cx="1554480" cy="246888"/>
          </a:xfrm>
          <a:prstGeom prst="roundRect">
            <a:avLst>
              <a:gd name="adj" fmla="val 30000"/>
            </a:avLst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31520" y="1216152"/>
            <a:ext cx="15544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RELATIONSHIP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7440" y="1188720"/>
            <a:ext cx="356616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temperature and seeds germinated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77240" y="3035808"/>
          <a:ext cx="4937760" cy="1847088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011680"/>
                <a:gridCol w="2926080"/>
              </a:tblGrid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Temperature (°C)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Percentage of seeds germinated (%)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10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0">
                          <a:solidFill>
                            <a:srgbClr val="123047"/>
                          </a:solidFill>
                          <a:latin typeface="Aptos"/>
                        </a:rPr>
                        <a:t>20%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15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0">
                          <a:solidFill>
                            <a:srgbClr val="123047"/>
                          </a:solidFill>
                          <a:latin typeface="Aptos"/>
                        </a:rPr>
                        <a:t>40%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20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0">
                          <a:solidFill>
                            <a:srgbClr val="123047"/>
                          </a:solidFill>
                          <a:latin typeface="Aptos"/>
                        </a:rPr>
                        <a:t>65%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25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0">
                          <a:solidFill>
                            <a:srgbClr val="123047"/>
                          </a:solidFill>
                          <a:latin typeface="Aptos"/>
                        </a:rPr>
                        <a:t>90%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77240" y="4956048"/>
            <a:ext cx="49377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 i="0">
                <a:solidFill>
                  <a:srgbClr val="123047"/>
                </a:solidFill>
                <a:latin typeface="Aptos"/>
              </a:rPr>
              <a:t>As the temperature increases, the percentage of seeds that germinated </a:t>
            </a:r>
            <a:r>
              <a:rPr sz="1550" b="1" i="0">
                <a:solidFill>
                  <a:srgbClr val="1C7278"/>
                </a:solidFill>
                <a:latin typeface="Aptos"/>
              </a:rPr>
              <a:t>___</a:t>
            </a:r>
            <a:r>
              <a:rPr sz="1550" b="1" i="0">
                <a:solidFill>
                  <a:srgbClr val="123047"/>
                </a:solidFill>
                <a:latin typeface="Aptos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097280"/>
            <a:ext cx="5486400" cy="4709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6419088" y="1216152"/>
            <a:ext cx="1554480" cy="246888"/>
          </a:xfrm>
          <a:prstGeom prst="roundRect">
            <a:avLst>
              <a:gd name="adj" fmla="val 30000"/>
            </a:avLst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19088" y="1216152"/>
            <a:ext cx="15544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RELATIONSHIP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65008" y="1188720"/>
            <a:ext cx="356616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time and water temperature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6464808" y="3035808"/>
          <a:ext cx="4937760" cy="1847088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011680"/>
                <a:gridCol w="2926080"/>
              </a:tblGrid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Time (s)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Temperature (°C)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0">
                          <a:solidFill>
                            <a:srgbClr val="123047"/>
                          </a:solidFill>
                          <a:latin typeface="Aptos"/>
                        </a:rPr>
                        <a:t>90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60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0">
                          <a:solidFill>
                            <a:srgbClr val="123047"/>
                          </a:solidFill>
                          <a:latin typeface="Aptos"/>
                        </a:rPr>
                        <a:t>66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120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0">
                          <a:solidFill>
                            <a:srgbClr val="123047"/>
                          </a:solidFill>
                          <a:latin typeface="Aptos"/>
                        </a:rPr>
                        <a:t>54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180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0">
                          <a:solidFill>
                            <a:srgbClr val="123047"/>
                          </a:solidFill>
                          <a:latin typeface="Aptos"/>
                        </a:rPr>
                        <a:t>49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464808" y="4956048"/>
            <a:ext cx="49377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 i="0">
                <a:solidFill>
                  <a:srgbClr val="123047"/>
                </a:solidFill>
                <a:latin typeface="Aptos"/>
              </a:rPr>
              <a:t>As time increases, the water temperature </a:t>
            </a:r>
            <a:r>
              <a:rPr sz="1550" b="1" i="0">
                <a:solidFill>
                  <a:srgbClr val="1C7278"/>
                </a:solidFill>
                <a:latin typeface="Aptos"/>
              </a:rPr>
              <a:t>___</a:t>
            </a:r>
            <a:r>
              <a:rPr sz="1550" b="1" i="0">
                <a:solidFill>
                  <a:srgbClr val="123047"/>
                </a:solidFill>
                <a:latin typeface="Aptos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Say both sentences to your partner.</a:t>
            </a:r>
          </a:p>
        </p:txBody>
      </p:sp>
      <p:pic>
        <p:nvPicPr>
          <p:cNvPr id="20" name="Picture 19" descr="tray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39" y="1938528"/>
            <a:ext cx="777240" cy="777240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028700" y="164592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10 °C</a:t>
            </a:r>
          </a:p>
        </p:txBody>
      </p:sp>
      <p:pic>
        <p:nvPicPr>
          <p:cNvPr id="22" name="Picture 21" descr="tray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0280" y="1938528"/>
            <a:ext cx="777240" cy="777240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2263140" y="164592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15 °C</a:t>
            </a:r>
          </a:p>
        </p:txBody>
      </p:sp>
      <p:pic>
        <p:nvPicPr>
          <p:cNvPr id="24" name="Picture 23" descr="tray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4720" y="1938528"/>
            <a:ext cx="777240" cy="777240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3497579" y="164592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20 °C</a:t>
            </a:r>
          </a:p>
        </p:txBody>
      </p:sp>
      <p:pic>
        <p:nvPicPr>
          <p:cNvPr id="26" name="Picture 25" descr="tray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160" y="1938528"/>
            <a:ext cx="777240" cy="777240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4732020" y="164592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25 °C</a:t>
            </a:r>
          </a:p>
        </p:txBody>
      </p:sp>
      <p:pic>
        <p:nvPicPr>
          <p:cNvPr id="28" name="Picture 27" descr="cup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720" y="1517904"/>
            <a:ext cx="4114800" cy="1167604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7020390" y="2749516"/>
            <a:ext cx="77724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0 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049090" y="2749516"/>
            <a:ext cx="77724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60 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095909" y="2749516"/>
            <a:ext cx="77724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120 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122595" y="2749516"/>
            <a:ext cx="77724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180 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Read the model paragraph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Read along with your finger.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4297680" cy="4754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1188720"/>
            <a:ext cx="3840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RESULTS TABLE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13232" y="1554480"/>
          <a:ext cx="4023360" cy="338328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188720"/>
                <a:gridCol w="1463040"/>
                <a:gridCol w="1371600"/>
              </a:tblGrid>
              <a:tr h="822960"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Temp. (°C)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Seeds (out of 20)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Seeds germinated (%)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10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>4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>20%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15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>8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>40%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20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>13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>65%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25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>18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>90%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9808" y="5212080"/>
            <a:ext cx="3840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6B7887"/>
                </a:solidFill>
                <a:latin typeface="Aptos"/>
              </a:rPr>
              <a:t>After one week. Example data.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983480" y="1097280"/>
            <a:ext cx="6720840" cy="4754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257800" y="1234440"/>
            <a:ext cx="6217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MODEL PARAGRAPH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7800" y="1600200"/>
            <a:ext cx="6172200" cy="3108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123047"/>
                </a:solidFill>
                <a:latin typeface="Aptos"/>
              </a:rPr>
              <a:t>The results show that there is a relationship between temperature and germination. As the temperature increases, a higher percentage of seeds germinate. For example, at 10 °C only 20% of the seeds germinated, but at 25 °C 90% of the seeds germinated. This suggests that warmer temperatures help seeds to germinate. However, the results do not show what happens above 25 °C, so we cannot say that a higher temperature always helps seeds to germinate. We would need to test more temperatures to find out.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257800" y="4663440"/>
            <a:ext cx="6172200" cy="1005840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440680" y="4663440"/>
            <a:ext cx="5852160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C7278"/>
                </a:solidFill>
                <a:latin typeface="Aptos"/>
              </a:rPr>
              <a:t>What is it about?</a:t>
            </a:r>
          </a:p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C7278"/>
                </a:solidFill>
                <a:latin typeface="Aptos"/>
              </a:rPr>
              <a:t>Which figures does the writer use? Are they in the table?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Then talk to your partner.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Label each sentence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Which job does each sentence do?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3611880" cy="50292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860">
            <a:solidFill>
              <a:srgbClr val="1230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621792" y="1161288"/>
            <a:ext cx="365760" cy="36576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" y="1097280"/>
            <a:ext cx="292608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23047"/>
                </a:solidFill>
                <a:latin typeface="Aptos"/>
              </a:rPr>
              <a:t>Finding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25112" y="1097280"/>
            <a:ext cx="3611880" cy="50292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860">
            <a:solidFill>
              <a:srgbClr val="2F96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4416552" y="1161288"/>
            <a:ext cx="365760" cy="365760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19472" y="1097280"/>
            <a:ext cx="292608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2F969E"/>
                </a:solidFill>
                <a:latin typeface="Aptos"/>
              </a:rPr>
              <a:t>Evidence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19872" y="1097280"/>
            <a:ext cx="3611880" cy="50292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22860">
            <a:solidFill>
              <a:srgbClr val="7B5E9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8211312" y="1161288"/>
            <a:ext cx="365760" cy="365760"/>
          </a:xfrm>
          <a:prstGeom prst="ellipse">
            <a:avLst/>
          </a:prstGeom>
          <a:solidFill>
            <a:srgbClr val="7B5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14232" y="1097280"/>
            <a:ext cx="292608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7B5E97"/>
                </a:solidFill>
                <a:latin typeface="Aptos"/>
              </a:rPr>
              <a:t>Careful conclusion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" y="1755648"/>
            <a:ext cx="11155680" cy="62179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58368" y="1883664"/>
            <a:ext cx="365760" cy="365760"/>
          </a:xfrm>
          <a:prstGeom prst="ellipse">
            <a:avLst/>
          </a:prstGeom>
          <a:solidFill>
            <a:srgbClr val="6B78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1755648"/>
            <a:ext cx="914400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The results show that there is a relationship between temperature and germination.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561320" y="1828800"/>
            <a:ext cx="960120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9050">
            <a:solidFill>
              <a:srgbClr val="6B788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530352" y="2450591"/>
            <a:ext cx="11155680" cy="62179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658368" y="2578608"/>
            <a:ext cx="365760" cy="365760"/>
          </a:xfrm>
          <a:prstGeom prst="ellipse">
            <a:avLst/>
          </a:prstGeom>
          <a:solidFill>
            <a:srgbClr val="6B78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2450591"/>
            <a:ext cx="914400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As the temperature increases, a higher percentage of seeds germinate.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561320" y="2523744"/>
            <a:ext cx="960120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9050">
            <a:solidFill>
              <a:srgbClr val="6B788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530352" y="3145536"/>
            <a:ext cx="11155680" cy="62179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658368" y="3273552"/>
            <a:ext cx="365760" cy="365760"/>
          </a:xfrm>
          <a:prstGeom prst="ellipse">
            <a:avLst/>
          </a:prstGeom>
          <a:solidFill>
            <a:srgbClr val="6B78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88720" y="3145536"/>
            <a:ext cx="914400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For example, at 10 °C only 20% of the seeds germinated, but at 25 °C 90% of the seeds germinated.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561320" y="3218688"/>
            <a:ext cx="960120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9050">
            <a:solidFill>
              <a:srgbClr val="6B788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530352" y="3840480"/>
            <a:ext cx="11155680" cy="62179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Oval 25"/>
          <p:cNvSpPr/>
          <p:nvPr/>
        </p:nvSpPr>
        <p:spPr>
          <a:xfrm>
            <a:off x="658368" y="3968496"/>
            <a:ext cx="365760" cy="365760"/>
          </a:xfrm>
          <a:prstGeom prst="ellipse">
            <a:avLst/>
          </a:prstGeom>
          <a:solidFill>
            <a:srgbClr val="6B78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88720" y="3840480"/>
            <a:ext cx="914400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This suggests that warmer temperatures help seeds to germinate.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561320" y="3913632"/>
            <a:ext cx="960120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9050">
            <a:solidFill>
              <a:srgbClr val="6B788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530352" y="4535424"/>
            <a:ext cx="11155680" cy="62179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Oval 29"/>
          <p:cNvSpPr/>
          <p:nvPr/>
        </p:nvSpPr>
        <p:spPr>
          <a:xfrm>
            <a:off x="658368" y="4663440"/>
            <a:ext cx="365760" cy="365760"/>
          </a:xfrm>
          <a:prstGeom prst="ellipse">
            <a:avLst/>
          </a:prstGeom>
          <a:solidFill>
            <a:srgbClr val="6B78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88720" y="4535424"/>
            <a:ext cx="914400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However, the results do not show what happens above 25 °C, so we cannot say that a higher temperature always helps seeds to germinate.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561320" y="4608576"/>
            <a:ext cx="960120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9050">
            <a:solidFill>
              <a:srgbClr val="6B788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530352" y="5230368"/>
            <a:ext cx="11155680" cy="62179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Oval 33"/>
          <p:cNvSpPr/>
          <p:nvPr/>
        </p:nvSpPr>
        <p:spPr>
          <a:xfrm>
            <a:off x="658368" y="5358383"/>
            <a:ext cx="365760" cy="365760"/>
          </a:xfrm>
          <a:prstGeom prst="ellipse">
            <a:avLst/>
          </a:prstGeom>
          <a:solidFill>
            <a:srgbClr val="6B78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88720" y="5230368"/>
            <a:ext cx="914400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We would need to test more temperatures to find out.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0561320" y="5303520"/>
            <a:ext cx="960120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9050">
            <a:solidFill>
              <a:srgbClr val="6B788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Write F, E or C. Colour each sentence.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Check: the three jobs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Each job has its own language.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690372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123047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713232" y="1216152"/>
            <a:ext cx="2651760" cy="246888"/>
          </a:xfrm>
          <a:prstGeom prst="roundRect">
            <a:avLst>
              <a:gd name="adj" fmla="val 3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13232" y="1216152"/>
            <a:ext cx="265176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1  THE FINDING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1536192"/>
            <a:ext cx="6446520" cy="9875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123047"/>
                </a:solidFill>
                <a:latin typeface="Aptos"/>
              </a:rPr>
              <a:t>The results show that there is a relationship between temperature and germination.</a:t>
            </a:r>
          </a:p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123047"/>
                </a:solidFill>
                <a:latin typeface="Aptos"/>
              </a:rPr>
              <a:t>As the temperature increases, a higher percentage of seeds germinate.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589520" y="1097280"/>
            <a:ext cx="4114800" cy="1463040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772400" y="1170432"/>
            <a:ext cx="3749039" cy="13167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1">
                <a:solidFill>
                  <a:srgbClr val="1C7278"/>
                </a:solidFill>
                <a:latin typeface="Aptos"/>
              </a:rPr>
              <a:t>The results show that there is a relationship between ___ and ___.</a:t>
            </a:r>
          </a:p>
          <a:p>
            <a:pPr algn="l">
              <a:spcAft>
                <a:spcPts val="500"/>
              </a:spcAft>
            </a:pPr>
            <a:r>
              <a:rPr sz="1500" b="0" i="1">
                <a:solidFill>
                  <a:srgbClr val="1C7278"/>
                </a:solidFill>
                <a:latin typeface="Aptos"/>
              </a:rPr>
              <a:t>As ___ increases, ___ increases / decreases.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0352" y="2670048"/>
            <a:ext cx="6903720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2F969E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13232" y="2788920"/>
            <a:ext cx="2651760" cy="246888"/>
          </a:xfrm>
          <a:prstGeom prst="roundRect">
            <a:avLst>
              <a:gd name="adj" fmla="val 30000"/>
            </a:avLst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13232" y="2788920"/>
            <a:ext cx="265176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2  THE EVIDENCE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3108960"/>
            <a:ext cx="6446520" cy="6675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123047"/>
                </a:solidFill>
                <a:latin typeface="Aptos"/>
              </a:rPr>
              <a:t>For example, at 10 °C only 20% of the seeds germinated, but at 25 °C 90% of the seeds germinated.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589520" y="2670048"/>
            <a:ext cx="4114800" cy="1143000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772400" y="2743200"/>
            <a:ext cx="3749039" cy="9966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1">
                <a:solidFill>
                  <a:srgbClr val="1C7278"/>
                </a:solidFill>
                <a:latin typeface="Aptos"/>
              </a:rPr>
              <a:t>For example, at ___, ___, but at ___, ___.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30352" y="3922776"/>
            <a:ext cx="6903720" cy="187451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7B5E97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13232" y="4041648"/>
            <a:ext cx="2651760" cy="246888"/>
          </a:xfrm>
          <a:prstGeom prst="roundRect">
            <a:avLst>
              <a:gd name="adj" fmla="val 30000"/>
            </a:avLst>
          </a:prstGeom>
          <a:solidFill>
            <a:srgbClr val="7B5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13232" y="4041648"/>
            <a:ext cx="265176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3  THE CAREFUL CONCLUSION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4361688"/>
            <a:ext cx="6446520" cy="13990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123047"/>
                </a:solidFill>
                <a:latin typeface="Aptos"/>
              </a:rPr>
              <a:t>This suggests that warmer temperatures help seeds to germinate.</a:t>
            </a:r>
          </a:p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123047"/>
                </a:solidFill>
                <a:latin typeface="Aptos"/>
              </a:rPr>
              <a:t>However, the results do not show what happens above 25 °C, so we cannot say that a higher temperature always helps seeds to germinate.</a:t>
            </a:r>
          </a:p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123047"/>
                </a:solidFill>
                <a:latin typeface="Aptos"/>
              </a:rPr>
              <a:t>We would need to test more temperatures to find out.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89520" y="3922776"/>
            <a:ext cx="4114800" cy="1874519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772400" y="3995928"/>
            <a:ext cx="3749039" cy="172821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1">
                <a:solidFill>
                  <a:srgbClr val="1C7278"/>
                </a:solidFill>
                <a:latin typeface="Aptos"/>
              </a:rPr>
              <a:t>This suggests ___, but the results do not show ___.</a:t>
            </a:r>
          </a:p>
          <a:p>
            <a:pPr algn="l">
              <a:spcAft>
                <a:spcPts val="500"/>
              </a:spcAft>
            </a:pPr>
            <a:r>
              <a:rPr sz="1500" b="0" i="1">
                <a:solidFill>
                  <a:srgbClr val="1C7278"/>
                </a:solidFill>
                <a:latin typeface="Aptos"/>
              </a:rPr>
              <a:t>We would need more results to find out ___.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Key idea: finding, then evidence, then a careful conclusion.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8595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Today’s journey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115568" y="914400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EEF0F2"/>
          </a:solidFill>
          <a:ln w="12700">
            <a:solidFill>
              <a:srgbClr val="DDE1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Oval 3"/>
          <p:cNvSpPr/>
          <p:nvPr/>
        </p:nvSpPr>
        <p:spPr>
          <a:xfrm>
            <a:off x="475488" y="1078992"/>
            <a:ext cx="411480" cy="411480"/>
          </a:xfrm>
          <a:prstGeom prst="ellipse">
            <a:avLst/>
          </a:prstGeom>
          <a:solidFill>
            <a:srgbClr val="C5CB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987552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6B7887"/>
                </a:solidFill>
                <a:latin typeface="Aptos"/>
              </a:rPr>
              <a:t>Read the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1307592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Quickfire questions. Key words.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15568" y="1810512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EEF0F2"/>
          </a:solidFill>
          <a:ln w="12700">
            <a:solidFill>
              <a:srgbClr val="DDE1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475488" y="1975104"/>
            <a:ext cx="411480" cy="411480"/>
          </a:xfrm>
          <a:prstGeom prst="ellipse">
            <a:avLst/>
          </a:prstGeom>
          <a:solidFill>
            <a:srgbClr val="C5CB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1883664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6B7887"/>
                </a:solidFill>
                <a:latin typeface="Aptos"/>
              </a:rPr>
              <a:t>Study a model paragraph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2203704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Find the three jobs.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5568" y="2706624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E7F6F7"/>
          </a:solidFill>
          <a:ln w="19050">
            <a:solidFill>
              <a:srgbClr val="2F96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475488" y="2871216"/>
            <a:ext cx="411480" cy="411480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2779776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Build and improve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3099816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Order sentences. Improve evidence.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15568" y="3602736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475488" y="3767328"/>
            <a:ext cx="411480" cy="41148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3675887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Write your paragraph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995928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Plan. Say. Write. Check.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41464" y="1097280"/>
            <a:ext cx="4517136" cy="4114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342631" y="1234439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300" b="1" i="0">
                <a:solidFill>
                  <a:srgbClr val="123047"/>
                </a:solidFill>
                <a:latin typeface="Aptos Display"/>
              </a:rPr>
              <a:t>Today’s aims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0" y="1828800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Content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03920" y="178308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Find the relationship in results.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06640" y="2560320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Language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2514600"/>
            <a:ext cx="3017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Write a results paragraph.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03920" y="3063240"/>
            <a:ext cx="30175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The results show ___.</a:t>
            </a:r>
          </a:p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For example, ___.</a:t>
            </a:r>
          </a:p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This suggests ___, but ___.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3920" y="384048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result · relationship · variable · evidence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06640" y="4370832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Skills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4325112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Understand how a paragraph is organised.</a:t>
            </a:r>
          </a:p>
        </p:txBody>
      </p:sp>
      <p:pic>
        <p:nvPicPr>
          <p:cNvPr id="29" name="Picture 28" descr="journey.png"/>
          <p:cNvPicPr>
            <a:picLocks noChangeAspect="1"/>
          </p:cNvPicPr>
          <p:nvPr/>
        </p:nvPicPr>
        <p:blipFill>
          <a:blip r:embed="rId3"/>
          <a:srcRect t="1901" b="1901"/>
          <a:stretch>
            <a:fillRect/>
          </a:stretch>
        </p:blipFill>
        <p:spPr>
          <a:xfrm>
            <a:off x="1115568" y="4572000"/>
            <a:ext cx="5669280" cy="1828800"/>
          </a:xfrm>
          <a:prstGeom prst="roundRect">
            <a:avLst>
              <a:gd name="adj" fmla="val 8000"/>
            </a:avLst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Build the paragraph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Put the five sentences in the correct order.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6858000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685800" y="1280160"/>
            <a:ext cx="475488" cy="475488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133856"/>
            <a:ext cx="5897880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This suggests that seeds need warmth to germinate, but it does not show that temperature is the only reason.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0352" y="2048256"/>
            <a:ext cx="6858000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5800" y="2231136"/>
            <a:ext cx="475488" cy="475488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084832"/>
            <a:ext cx="5897880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The results show a relationship between temperature and germination.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0352" y="2999232"/>
            <a:ext cx="6858000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685800" y="3182112"/>
            <a:ext cx="475488" cy="475488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035808"/>
            <a:ext cx="5897880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Other things, such as water and light, might also be factors.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" y="3950208"/>
            <a:ext cx="6858000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5800" y="4133088"/>
            <a:ext cx="475488" cy="475488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986784"/>
            <a:ext cx="5897880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For example, 8 out of 20 seeds germinated at 15 °C, but 18 out of 20 germinated at 25 °C.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30352" y="4901184"/>
            <a:ext cx="6858000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85800" y="5084064"/>
            <a:ext cx="475488" cy="475488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937760"/>
            <a:ext cx="5897880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When the temperature is higher, more seeds germinate.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89520" y="1097280"/>
            <a:ext cx="4114800" cy="30175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0" y="11887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RESULTS TABLE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7726679" y="1508760"/>
          <a:ext cx="3840480" cy="256032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005840"/>
                <a:gridCol w="1554480"/>
                <a:gridCol w="1280160"/>
              </a:tblGrid>
              <a:tr h="731520"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Temp. (°C)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Seeds (out of 20)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Seeds germinated (%)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10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4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20%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15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8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40%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20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13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65%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25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18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90%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Rounded Rectangle 21"/>
          <p:cNvSpPr/>
          <p:nvPr/>
        </p:nvSpPr>
        <p:spPr>
          <a:xfrm>
            <a:off x="7589520" y="4297680"/>
            <a:ext cx="4114800" cy="1508760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772400" y="43891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WRITE THE ORDER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0" y="4709160"/>
            <a:ext cx="374903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 i="0">
                <a:solidFill>
                  <a:srgbClr val="1C7278"/>
                </a:solidFill>
                <a:latin typeface="Aptos Display"/>
              </a:rPr>
              <a:t>___  ___  ___  ___  ___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0" y="5138928"/>
            <a:ext cx="37490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Think: finding, evidence, careful conclusion.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0" y="5440680"/>
            <a:ext cx="374903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factor = something that can affect a result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Look for the starters from slide 11.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Check: the correct order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What helped you decide?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8229600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123047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685800" y="1280160"/>
            <a:ext cx="475488" cy="475488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133856"/>
            <a:ext cx="4206240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The results show a relationship between temperature and germination.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0" y="1371600"/>
            <a:ext cx="2971800" cy="292608"/>
          </a:xfrm>
          <a:prstGeom prst="roundRect">
            <a:avLst>
              <a:gd name="adj" fmla="val 3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5669280" y="1371600"/>
            <a:ext cx="2971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FINDING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2048256"/>
            <a:ext cx="8229600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123047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685800" y="2231136"/>
            <a:ext cx="475488" cy="475488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084832"/>
            <a:ext cx="4206240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When the temperature is higher, more seeds germinate.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0" y="2322576"/>
            <a:ext cx="2971800" cy="292608"/>
          </a:xfrm>
          <a:prstGeom prst="roundRect">
            <a:avLst>
              <a:gd name="adj" fmla="val 3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669280" y="2322576"/>
            <a:ext cx="2971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FINDING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0352" y="2999232"/>
            <a:ext cx="8229600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2F969E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85800" y="3182112"/>
            <a:ext cx="475488" cy="475488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035808"/>
            <a:ext cx="4206240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For example, 8 out of 20 seeds germinated at 15 °C, but 18 out of 20 germinated at 25 °C.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0" y="3273552"/>
            <a:ext cx="2971800" cy="292608"/>
          </a:xfrm>
          <a:prstGeom prst="roundRect">
            <a:avLst>
              <a:gd name="adj" fmla="val 30000"/>
            </a:avLst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669280" y="3273552"/>
            <a:ext cx="2971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EVIDENCE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30352" y="3950208"/>
            <a:ext cx="8229600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7B5E97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85800" y="4133088"/>
            <a:ext cx="475488" cy="475488"/>
          </a:xfrm>
          <a:prstGeom prst="ellipse">
            <a:avLst/>
          </a:prstGeom>
          <a:solidFill>
            <a:srgbClr val="7B5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986784"/>
            <a:ext cx="4206240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This suggests that seeds need warmth to germinate, but it does not show that temperature is the only reason.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0" y="4224528"/>
            <a:ext cx="2971800" cy="292608"/>
          </a:xfrm>
          <a:prstGeom prst="roundRect">
            <a:avLst>
              <a:gd name="adj" fmla="val 30000"/>
            </a:avLst>
          </a:prstGeom>
          <a:solidFill>
            <a:srgbClr val="7B5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5669280" y="4224528"/>
            <a:ext cx="2971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CAREFUL CONCLUSION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30352" y="4901184"/>
            <a:ext cx="8229600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7B5E97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685800" y="5084064"/>
            <a:ext cx="475488" cy="475488"/>
          </a:xfrm>
          <a:prstGeom prst="ellipse">
            <a:avLst/>
          </a:prstGeom>
          <a:solidFill>
            <a:srgbClr val="7B5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4937760"/>
            <a:ext cx="4206240" cy="7680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Other things, such as water and light, might also be factors.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0" y="5175504"/>
            <a:ext cx="2971800" cy="292608"/>
          </a:xfrm>
          <a:prstGeom prst="roundRect">
            <a:avLst>
              <a:gd name="adj" fmla="val 30000"/>
            </a:avLst>
          </a:prstGeom>
          <a:solidFill>
            <a:srgbClr val="7B5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5669280" y="5175504"/>
            <a:ext cx="2971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CAREFUL CONCLUSION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961120" y="1097280"/>
            <a:ext cx="2743200" cy="4572000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9144000" y="1188720"/>
            <a:ext cx="2468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LOOK FOR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1554480"/>
            <a:ext cx="242316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1C7278"/>
                </a:solidFill>
                <a:latin typeface="Aptos"/>
              </a:rPr>
              <a:t>The results show …</a:t>
            </a:r>
          </a:p>
          <a:p>
            <a:pPr algn="l"/>
            <a:r>
              <a:rPr sz="1500" b="1" i="0">
                <a:solidFill>
                  <a:srgbClr val="1C7278"/>
                </a:solidFill>
                <a:latin typeface="Aptos"/>
              </a:rPr>
              <a:t/>
            </a:r>
          </a:p>
          <a:p>
            <a:pPr algn="l"/>
            <a:r>
              <a:rPr sz="1500" b="1" i="0">
                <a:solidFill>
                  <a:srgbClr val="1C7278"/>
                </a:solidFill>
                <a:latin typeface="Aptos"/>
              </a:rPr>
              <a:t>For example, …</a:t>
            </a:r>
          </a:p>
          <a:p>
            <a:pPr algn="l"/>
            <a:r>
              <a:rPr sz="1500" b="1" i="0">
                <a:solidFill>
                  <a:srgbClr val="1C7278"/>
                </a:solidFill>
                <a:latin typeface="Aptos"/>
              </a:rPr>
              <a:t/>
            </a:r>
          </a:p>
          <a:p>
            <a:pPr algn="l"/>
            <a:r>
              <a:rPr sz="1500" b="1" i="0">
                <a:solidFill>
                  <a:srgbClr val="1C7278"/>
                </a:solidFill>
                <a:latin typeface="Aptos"/>
              </a:rPr>
              <a:t>This suggests …, but …</a:t>
            </a:r>
          </a:p>
          <a:p>
            <a:pPr algn="l"/>
            <a:r>
              <a:rPr sz="1500" b="1" i="0">
                <a:solidFill>
                  <a:srgbClr val="1C7278"/>
                </a:solidFill>
                <a:latin typeface="Aptos"/>
              </a:rPr>
              <a:t/>
            </a:r>
          </a:p>
          <a:p>
            <a:pPr algn="l"/>
            <a:r>
              <a:rPr sz="1500" b="1" i="0">
                <a:solidFill>
                  <a:srgbClr val="1C7278"/>
                </a:solidFill>
                <a:latin typeface="Aptos"/>
              </a:rPr>
              <a:t>… might also be factors.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44000" y="4892040"/>
            <a:ext cx="24231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factor = something that can affect a result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Key idea: say what else might be a factor.</a:t>
            </a:r>
          </a:p>
        </p:txBody>
      </p:sp>
      <p:pic>
        <p:nvPicPr>
          <p:cNvPr id="35" name="Picture 34" descr="sticky.png"/>
          <p:cNvPicPr>
            <a:picLocks noChangeAspect="1"/>
          </p:cNvPicPr>
          <p:nvPr/>
        </p:nvPicPr>
        <p:blipFill>
          <a:blip r:embed="rId3"/>
          <a:srcRect l="3448" r="3448"/>
          <a:stretch>
            <a:fillRect/>
          </a:stretch>
        </p:blipFill>
        <p:spPr>
          <a:xfrm>
            <a:off x="9098280" y="3429000"/>
            <a:ext cx="2468880" cy="1325880"/>
          </a:xfrm>
          <a:prstGeom prst="roundRect">
            <a:avLst>
              <a:gd name="adj" fmla="val 8000"/>
            </a:avLst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Make the evidence more precise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Rewrite the weak sentence. Use exact figures.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6949440" cy="4754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1453895" y="1325880"/>
            <a:ext cx="1737360" cy="310896"/>
          </a:xfrm>
          <a:prstGeom prst="roundRect">
            <a:avLst>
              <a:gd name="adj" fmla="val 30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453895" y="1325880"/>
            <a:ext cx="1737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1C7278"/>
                </a:solidFill>
                <a:latin typeface="Aptos"/>
              </a:rPr>
              <a:t>WEAK EVIDENCE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74519"/>
            <a:ext cx="649224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0" i="0">
                <a:solidFill>
                  <a:srgbClr val="5A6B7B"/>
                </a:solidFill>
                <a:latin typeface="Aptos Display"/>
              </a:rPr>
              <a:t>A lot of seeds germinated when it was warm, but not many germinated when it was cold.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788920"/>
            <a:ext cx="6492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6B7887"/>
                </a:solidFill>
                <a:latin typeface="Aptos"/>
              </a:rPr>
              <a:t>How many is “a lot”? How warm is “warm”?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53895" y="3429000"/>
            <a:ext cx="1371600" cy="310896"/>
          </a:xfrm>
          <a:prstGeom prst="roundRect">
            <a:avLst>
              <a:gd name="adj" fmla="val 30000"/>
            </a:avLst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453895" y="3429000"/>
            <a:ext cx="13716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YOUR TURN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023360"/>
            <a:ext cx="64922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23047"/>
                </a:solidFill>
                <a:latin typeface="Aptos"/>
              </a:rPr>
              <a:t>Choose two relevant figures from the table.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572000"/>
            <a:ext cx="6355080" cy="1097280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14400" y="4572000"/>
            <a:ext cx="6035040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50" b="0" i="0">
                <a:solidFill>
                  <a:srgbClr val="123047"/>
                </a:solidFill>
                <a:latin typeface="Aptos"/>
              </a:rPr>
              <a:t>For example, at </a:t>
            </a:r>
            <a:r>
              <a:rPr sz="1650" b="1" i="0">
                <a:solidFill>
                  <a:srgbClr val="123047"/>
                </a:solidFill>
                <a:latin typeface="Aptos"/>
              </a:rPr>
              <a:t>___</a:t>
            </a:r>
            <a:r>
              <a:rPr sz="1650" b="0" i="0">
                <a:solidFill>
                  <a:srgbClr val="123047"/>
                </a:solidFill>
                <a:latin typeface="Aptos"/>
              </a:rPr>
              <a:t> °C, </a:t>
            </a:r>
            <a:r>
              <a:rPr sz="1650" b="1" i="0">
                <a:solidFill>
                  <a:srgbClr val="123047"/>
                </a:solidFill>
                <a:latin typeface="Aptos"/>
              </a:rPr>
              <a:t>___</a:t>
            </a:r>
            <a:r>
              <a:rPr sz="1650" b="0" i="0">
                <a:solidFill>
                  <a:srgbClr val="123047"/>
                </a:solidFill>
                <a:latin typeface="Aptos"/>
              </a:rPr>
              <a:t>% of the seeds germinated, but at </a:t>
            </a:r>
            <a:r>
              <a:rPr sz="1650" b="1" i="0">
                <a:solidFill>
                  <a:srgbClr val="123047"/>
                </a:solidFill>
                <a:latin typeface="Aptos"/>
              </a:rPr>
              <a:t>___</a:t>
            </a:r>
            <a:r>
              <a:rPr sz="1650" b="0" i="0">
                <a:solidFill>
                  <a:srgbClr val="123047"/>
                </a:solidFill>
                <a:latin typeface="Aptos"/>
              </a:rPr>
              <a:t> °C, only </a:t>
            </a:r>
            <a:r>
              <a:rPr sz="1650" b="1" i="0">
                <a:solidFill>
                  <a:srgbClr val="123047"/>
                </a:solidFill>
                <a:latin typeface="Aptos"/>
              </a:rPr>
              <a:t>___</a:t>
            </a:r>
            <a:r>
              <a:rPr sz="1650" b="0" i="0">
                <a:solidFill>
                  <a:srgbClr val="123047"/>
                </a:solidFill>
                <a:latin typeface="Aptos"/>
              </a:rPr>
              <a:t>%.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80960" y="1097280"/>
            <a:ext cx="402336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863840" y="11887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RESULTS TABLE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7818120" y="1554480"/>
          <a:ext cx="3749040" cy="256032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005840"/>
                <a:gridCol w="1463040"/>
                <a:gridCol w="1280160"/>
              </a:tblGrid>
              <a:tr h="731520"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Temp. (°C)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Seeds (out of 20)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Seeds germinated (%)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10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4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20%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15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8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40%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20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13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65%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1">
                          <a:solidFill>
                            <a:srgbClr val="123047"/>
                          </a:solidFill>
                          <a:latin typeface="Aptos"/>
                        </a:rPr>
                        <a:t>25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18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i="0" b="0">
                          <a:solidFill>
                            <a:srgbClr val="123047"/>
                          </a:solidFill>
                          <a:latin typeface="Aptos"/>
                        </a:rPr>
                        <a:t>90%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7680960" y="4572000"/>
            <a:ext cx="4023360" cy="1280160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863840" y="464515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50" b="1" i="0">
                <a:solidFill>
                  <a:srgbClr val="1C7278"/>
                </a:solidFill>
                <a:latin typeface="Aptos"/>
              </a:rPr>
              <a:t>precise = exact and clear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50749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50" b="1" i="0">
                <a:solidFill>
                  <a:srgbClr val="1C7278"/>
                </a:solidFill>
                <a:latin typeface="Aptos"/>
              </a:rPr>
              <a:t>relevant = connected to your point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Key idea: precise figures are better evidence.</a:t>
            </a:r>
          </a:p>
        </p:txBody>
      </p:sp>
      <p:pic>
        <p:nvPicPr>
          <p:cNvPr id="22" name="Picture 21" descr="icon_re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188720"/>
            <a:ext cx="585216" cy="585216"/>
          </a:xfrm>
          <a:prstGeom prst="rect">
            <a:avLst/>
          </a:prstGeom>
        </p:spPr>
      </p:pic>
      <p:pic>
        <p:nvPicPr>
          <p:cNvPr id="23" name="Picture 22" descr="icon_wr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3291840"/>
            <a:ext cx="585216" cy="58521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Check: is the evidence precise?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Compare your sentence with these.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11155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3C9D5F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731520" y="1280160"/>
            <a:ext cx="457200" cy="457200"/>
          </a:xfrm>
          <a:prstGeom prst="ellipse">
            <a:avLst/>
          </a:prstGeom>
          <a:solidFill>
            <a:srgbClr val="3C9D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234440"/>
            <a:ext cx="9966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3C9D5F"/>
                </a:solidFill>
                <a:latin typeface="Aptos"/>
              </a:rPr>
              <a:t>GOOD EVIDENCE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554480"/>
            <a:ext cx="9966960" cy="1645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100" b="0" i="0">
                <a:solidFill>
                  <a:srgbClr val="123047"/>
                </a:solidFill>
                <a:latin typeface="Aptos Display"/>
              </a:rPr>
              <a:t>For example, at 10 °C only 20% of the seeds germinated, but at 25 °C 90% of the seeds germinated.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0352" y="3474720"/>
            <a:ext cx="1115568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C0504D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731520" y="3657600"/>
            <a:ext cx="457200" cy="457200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3611880"/>
            <a:ext cx="9966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C0504D"/>
                </a:solidFill>
                <a:latin typeface="Aptos"/>
              </a:rPr>
              <a:t>TOO MUCH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931920"/>
            <a:ext cx="9966960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0" i="0">
                <a:solidFill>
                  <a:srgbClr val="6B7887"/>
                </a:solidFill>
                <a:latin typeface="Aptos"/>
              </a:rPr>
              <a:t>At 10 °C, 20% of the seeds germinated. At 15 °C, 40% germinated. At 20 °C, 65% germinated. At 25 °C, 90% germinated.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5120640"/>
            <a:ext cx="9966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C0504D"/>
                </a:solidFill>
                <a:latin typeface="Aptos"/>
              </a:rPr>
              <a:t>All true, but too many numbers. Two figures show the difference.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Key idea: choose the figures that show the difference.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85953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Today’s journey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115568" y="914400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EEF0F2"/>
          </a:solidFill>
          <a:ln w="12700">
            <a:solidFill>
              <a:srgbClr val="DDE1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Oval 3"/>
          <p:cNvSpPr/>
          <p:nvPr/>
        </p:nvSpPr>
        <p:spPr>
          <a:xfrm>
            <a:off x="475488" y="1078992"/>
            <a:ext cx="411480" cy="411480"/>
          </a:xfrm>
          <a:prstGeom prst="ellipse">
            <a:avLst/>
          </a:prstGeom>
          <a:solidFill>
            <a:srgbClr val="C5CB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987552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6B7887"/>
                </a:solidFill>
                <a:latin typeface="Aptos"/>
              </a:rPr>
              <a:t>Read the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1307592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Quickfire questions. Key words.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15568" y="1810512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EEF0F2"/>
          </a:solidFill>
          <a:ln w="12700">
            <a:solidFill>
              <a:srgbClr val="DDE1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475488" y="1975104"/>
            <a:ext cx="411480" cy="411480"/>
          </a:xfrm>
          <a:prstGeom prst="ellipse">
            <a:avLst/>
          </a:prstGeom>
          <a:solidFill>
            <a:srgbClr val="C5CB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1883664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6B7887"/>
                </a:solidFill>
                <a:latin typeface="Aptos"/>
              </a:rPr>
              <a:t>Study a model paragraph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2203704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Find the three jobs.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15568" y="2706624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EEF0F2"/>
          </a:solidFill>
          <a:ln w="12700">
            <a:solidFill>
              <a:srgbClr val="DDE1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475488" y="2871216"/>
            <a:ext cx="411480" cy="411480"/>
          </a:xfrm>
          <a:prstGeom prst="ellipse">
            <a:avLst/>
          </a:prstGeom>
          <a:solidFill>
            <a:srgbClr val="C5CB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2779776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6B7887"/>
                </a:solidFill>
                <a:latin typeface="Aptos"/>
              </a:rPr>
              <a:t>Build and improve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3099816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Order sentences. Improve evidence.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15568" y="3602736"/>
            <a:ext cx="5669280" cy="731520"/>
          </a:xfrm>
          <a:prstGeom prst="roundRect">
            <a:avLst>
              <a:gd name="adj" fmla="val 12000"/>
            </a:avLst>
          </a:prstGeom>
          <a:solidFill>
            <a:srgbClr val="E7F6F7"/>
          </a:solidFill>
          <a:ln w="19050">
            <a:solidFill>
              <a:srgbClr val="2F96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475488" y="3767328"/>
            <a:ext cx="411480" cy="411480"/>
          </a:xfrm>
          <a:prstGeom prst="ellipse">
            <a:avLst/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3675887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Write your paragraph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995928"/>
            <a:ext cx="5349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Plan. Say. Write. Check.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41464" y="1097280"/>
            <a:ext cx="4517136" cy="4114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342631" y="1234439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300" b="1" i="0">
                <a:solidFill>
                  <a:srgbClr val="123047"/>
                </a:solidFill>
                <a:latin typeface="Aptos Display"/>
              </a:rPr>
              <a:t>Today’s aims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0" y="1828800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Content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03920" y="178308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Find the relationship in results.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06640" y="2560320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Language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2514600"/>
            <a:ext cx="3017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50" b="0" i="0">
                <a:solidFill>
                  <a:srgbClr val="123047"/>
                </a:solidFill>
                <a:latin typeface="Aptos"/>
              </a:rPr>
              <a:t>Write a results paragraph.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03920" y="3063240"/>
            <a:ext cx="30175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The results show ___.</a:t>
            </a:r>
          </a:p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For example, ___.</a:t>
            </a:r>
          </a:p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This suggests ___, but ___.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3920" y="384048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result · relationship · variable · evidence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06640" y="4370832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Skills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4325112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Understand how a paragraph is organised.</a:t>
            </a:r>
          </a:p>
        </p:txBody>
      </p:sp>
      <p:pic>
        <p:nvPicPr>
          <p:cNvPr id="29" name="Picture 28" descr="journey.png"/>
          <p:cNvPicPr>
            <a:picLocks noChangeAspect="1"/>
          </p:cNvPicPr>
          <p:nvPr/>
        </p:nvPicPr>
        <p:blipFill>
          <a:blip r:embed="rId3"/>
          <a:srcRect t="1901" b="1901"/>
          <a:stretch>
            <a:fillRect/>
          </a:stretch>
        </p:blipFill>
        <p:spPr>
          <a:xfrm>
            <a:off x="1115568" y="4572000"/>
            <a:ext cx="5669280" cy="1828800"/>
          </a:xfrm>
          <a:prstGeom prst="roundRect">
            <a:avLst>
              <a:gd name="adj" fmla="val 8000"/>
            </a:avLst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A new investigation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A student tests sugar in water at four temperatures.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11155680" cy="30632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30352" y="4297680"/>
            <a:ext cx="11155680" cy="1554480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49808" y="4361688"/>
            <a:ext cx="2743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DISSOLVE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636008"/>
            <a:ext cx="47548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200" b="1" i="0">
                <a:solidFill>
                  <a:srgbClr val="1C7278"/>
                </a:solidFill>
                <a:latin typeface="Aptos Display"/>
              </a:rPr>
              <a:t>dissolve (verb)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166360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23047"/>
                </a:solidFill>
                <a:latin typeface="Aptos"/>
              </a:rPr>
              <a:t>mix into a liquid so you cannot see 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0" y="4663440"/>
            <a:ext cx="5577840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1">
                <a:solidFill>
                  <a:srgbClr val="1C7278"/>
                </a:solidFill>
                <a:latin typeface="Aptos"/>
              </a:rPr>
              <a:t>The sugar dissolved.</a:t>
            </a:r>
          </a:p>
          <a:p>
            <a:pPr algn="l">
              <a:spcAft>
                <a:spcPts val="600"/>
              </a:spcAft>
            </a:pPr>
            <a:r>
              <a:rPr sz="1500" b="0" i="1">
                <a:solidFill>
                  <a:srgbClr val="1C7278"/>
                </a:solidFill>
                <a:latin typeface="Aptos"/>
              </a:rPr>
              <a:t>She timed how long it took.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What is different? What is the same?</a:t>
            </a:r>
          </a:p>
        </p:txBody>
      </p:sp>
      <p:pic>
        <p:nvPicPr>
          <p:cNvPr id="13" name="Picture 12" descr="beakers_wi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991" y="1143000"/>
            <a:ext cx="7772400" cy="2522556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2872523" y="3729564"/>
            <a:ext cx="914400" cy="329184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20 °C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857666" y="3729564"/>
            <a:ext cx="914400" cy="329184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40 °C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9152" y="3729564"/>
            <a:ext cx="914400" cy="329184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60 °C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27951" y="3729564"/>
            <a:ext cx="914400" cy="329184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80 °C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Talk and predict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Talk first. Then predict.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6400800" cy="4754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274320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TIME TO DISSOLVE (SECONDS)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3232" y="3063240"/>
          <a:ext cx="5852160" cy="100584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645920"/>
                <a:gridCol w="1051560"/>
                <a:gridCol w="1051560"/>
                <a:gridCol w="1051560"/>
                <a:gridCol w="1051560"/>
              </a:tblGrid>
              <a:tr h="502920"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20 °C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40 °C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60 °C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80 °C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1">
                          <a:solidFill>
                            <a:srgbClr val="123047"/>
                          </a:solidFill>
                          <a:latin typeface="Aptos"/>
                        </a:rPr>
                        <a:t>My prediction (s)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49808" y="4206240"/>
            <a:ext cx="5852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1C7278"/>
                </a:solidFill>
                <a:latin typeface="Aptos"/>
              </a:rPr>
              <a:t>Predict. The table is empty.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78040" y="1828800"/>
            <a:ext cx="4526280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7269480" y="2240280"/>
            <a:ext cx="365760" cy="36576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4968" y="1828800"/>
            <a:ext cx="3867912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23047"/>
                </a:solidFill>
                <a:latin typeface="Aptos"/>
              </a:rPr>
              <a:t>What is the student testing?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78040" y="3154680"/>
            <a:ext cx="4526280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7269480" y="3566160"/>
            <a:ext cx="365760" cy="36576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4968" y="3154680"/>
            <a:ext cx="3867912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23047"/>
                </a:solidFill>
                <a:latin typeface="Aptos"/>
              </a:rPr>
              <a:t>What changes? What stays the same?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78040" y="4480560"/>
            <a:ext cx="4526280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7269480" y="4892040"/>
            <a:ext cx="365760" cy="365760"/>
          </a:xfrm>
          <a:prstGeom prst="ellipse">
            <a:avLst/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44968" y="4480560"/>
            <a:ext cx="3867912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23047"/>
                </a:solidFill>
                <a:latin typeface="Aptos"/>
              </a:rPr>
              <a:t>How long might the sugar take at each temperature?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Say: At ___ °C, the sugar might take ___ seconds.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900416" y="1234440"/>
            <a:ext cx="1645920" cy="310896"/>
          </a:xfrm>
          <a:prstGeom prst="roundRect">
            <a:avLst>
              <a:gd name="adj" fmla="val 30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00416" y="1234440"/>
            <a:ext cx="164592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1C7278"/>
                </a:solidFill>
                <a:latin typeface="Aptos"/>
              </a:rPr>
              <a:t>TURN AND TALK</a:t>
            </a:r>
          </a:p>
        </p:txBody>
      </p:sp>
      <p:pic>
        <p:nvPicPr>
          <p:cNvPr id="21" name="Picture 20" descr="icon_pai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040" y="1097280"/>
            <a:ext cx="585216" cy="585216"/>
          </a:xfrm>
          <a:prstGeom prst="rect">
            <a:avLst/>
          </a:prstGeom>
        </p:spPr>
      </p:pic>
      <p:pic>
        <p:nvPicPr>
          <p:cNvPr id="22" name="Picture 21" descr="sugar.png"/>
          <p:cNvPicPr>
            <a:picLocks noChangeAspect="1"/>
          </p:cNvPicPr>
          <p:nvPr/>
        </p:nvPicPr>
        <p:blipFill>
          <a:blip r:embed="rId5"/>
          <a:srcRect t="14084" b="24084"/>
          <a:stretch>
            <a:fillRect/>
          </a:stretch>
        </p:blipFill>
        <p:spPr>
          <a:xfrm>
            <a:off x="731520" y="4526280"/>
            <a:ext cx="5989320" cy="1234440"/>
          </a:xfrm>
          <a:prstGeom prst="roundRect">
            <a:avLst>
              <a:gd name="adj" fmla="val 8000"/>
            </a:avLst>
          </a:prstGeom>
        </p:spPr>
      </p:pic>
      <p:pic>
        <p:nvPicPr>
          <p:cNvPr id="23" name="Picture 22" descr="beaker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984" y="1188720"/>
            <a:ext cx="914400" cy="925688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1091564" y="2176272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20 °C</a:t>
            </a:r>
          </a:p>
        </p:txBody>
      </p:sp>
      <p:pic>
        <p:nvPicPr>
          <p:cNvPr id="25" name="Picture 24" descr="beaker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0314" y="1188720"/>
            <a:ext cx="914400" cy="925688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2588895" y="2176272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40 °C</a:t>
            </a:r>
          </a:p>
        </p:txBody>
      </p:sp>
      <p:pic>
        <p:nvPicPr>
          <p:cNvPr id="27" name="Picture 26" descr="beaker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645" y="1188720"/>
            <a:ext cx="914400" cy="925688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4086225" y="2176272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60 °C</a:t>
            </a:r>
          </a:p>
        </p:txBody>
      </p:sp>
      <p:pic>
        <p:nvPicPr>
          <p:cNvPr id="29" name="Picture 28" descr="beaker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4975" y="1188720"/>
            <a:ext cx="914400" cy="925688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5583555" y="2176272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80 °C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Plan, then say 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Read the table. Plan your three jobs.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5120640" cy="4754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1170432"/>
            <a:ext cx="4663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SUGAR INVESTIGATION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514600"/>
            <a:ext cx="46634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A student put one teaspoon of sugar in 100 ml of water at four temperatures. She timed how long it took to dissolve.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13232" y="3383280"/>
          <a:ext cx="4754880" cy="1892808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194560"/>
                <a:gridCol w="2560320"/>
              </a:tblGrid>
              <a:tr h="502920"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Water temperature (°C)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Time to dissolve (s)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20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>30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40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>18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60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>10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80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>5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49808" y="5349240"/>
            <a:ext cx="4663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6B7887"/>
                </a:solidFill>
                <a:latin typeface="Aptos"/>
              </a:rPr>
              <a:t>Example data.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2160" y="1097280"/>
            <a:ext cx="58521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123047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035040" y="1216152"/>
            <a:ext cx="2651760" cy="246888"/>
          </a:xfrm>
          <a:prstGeom prst="roundRect">
            <a:avLst>
              <a:gd name="adj" fmla="val 3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035040" y="1216152"/>
            <a:ext cx="265176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1  FINDING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0760" y="1554480"/>
            <a:ext cx="539496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23047"/>
                </a:solidFill>
                <a:latin typeface="Aptos"/>
              </a:rPr>
              <a:t>What is the relationship between ___ and ___?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0760" y="2057400"/>
            <a:ext cx="53949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0" i="1">
                <a:solidFill>
                  <a:srgbClr val="1C7278"/>
                </a:solidFill>
                <a:latin typeface="Aptos"/>
              </a:rPr>
              <a:t>There is a relationship between ___ and ___.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52160" y="2697480"/>
            <a:ext cx="58521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2F969E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6035040" y="2816352"/>
            <a:ext cx="2651760" cy="246888"/>
          </a:xfrm>
          <a:prstGeom prst="roundRect">
            <a:avLst>
              <a:gd name="adj" fmla="val 30000"/>
            </a:avLst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035040" y="2816352"/>
            <a:ext cx="265176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2  EVIDENCE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80760" y="3154680"/>
            <a:ext cx="539496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23047"/>
                </a:solidFill>
                <a:latin typeface="Aptos"/>
              </a:rPr>
              <a:t>Which two figures show the difference?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80760" y="3657600"/>
            <a:ext cx="53949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0" i="1">
                <a:solidFill>
                  <a:srgbClr val="1C7278"/>
                </a:solidFill>
                <a:latin typeface="Aptos"/>
              </a:rPr>
              <a:t>For example, at ___, ___, but at ___, 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852160" y="4297680"/>
            <a:ext cx="58521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7B5E97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6035040" y="4416552"/>
            <a:ext cx="2651760" cy="246888"/>
          </a:xfrm>
          <a:prstGeom prst="roundRect">
            <a:avLst>
              <a:gd name="adj" fmla="val 30000"/>
            </a:avLst>
          </a:prstGeom>
          <a:solidFill>
            <a:srgbClr val="7B5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035040" y="4416552"/>
            <a:ext cx="265176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3  CAREFUL CONCLUSION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80760" y="4754880"/>
            <a:ext cx="539496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 i="0">
                <a:solidFill>
                  <a:srgbClr val="123047"/>
                </a:solidFill>
                <a:latin typeface="Aptos"/>
              </a:rPr>
              <a:t>What do the results not show?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80760" y="5257800"/>
            <a:ext cx="53949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0" i="1">
                <a:solidFill>
                  <a:srgbClr val="1C7278"/>
                </a:solidFill>
                <a:latin typeface="Aptos"/>
              </a:rPr>
              <a:t>This suggests ___, but the results do not show ___.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Plan on your handout. Then say them to your partner.</a:t>
            </a:r>
          </a:p>
        </p:txBody>
      </p:sp>
      <p:pic>
        <p:nvPicPr>
          <p:cNvPr id="27" name="Picture 26" descr="beaker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38" y="1463040"/>
            <a:ext cx="685800" cy="694266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966978" y="219456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20 °C</a:t>
            </a:r>
          </a:p>
        </p:txBody>
      </p:sp>
      <p:pic>
        <p:nvPicPr>
          <p:cNvPr id="29" name="Picture 28" descr="beaker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698" y="1463040"/>
            <a:ext cx="685800" cy="694266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2132838" y="219456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40 °C</a:t>
            </a:r>
          </a:p>
        </p:txBody>
      </p:sp>
      <p:pic>
        <p:nvPicPr>
          <p:cNvPr id="31" name="Picture 30" descr="beaker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1558" y="1463040"/>
            <a:ext cx="685800" cy="694266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3298698" y="219456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60 °C</a:t>
            </a:r>
          </a:p>
        </p:txBody>
      </p:sp>
      <p:pic>
        <p:nvPicPr>
          <p:cNvPr id="33" name="Picture 32" descr="beaker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7418" y="1463040"/>
            <a:ext cx="685800" cy="694266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4464557" y="219456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80 °C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Write your paragraph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80–100 words. Use your plan and the frame.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7406640" cy="4754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749808" y="1481328"/>
            <a:ext cx="1783080" cy="329184"/>
          </a:xfrm>
          <a:prstGeom prst="roundRect">
            <a:avLst>
              <a:gd name="adj" fmla="val 4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481328"/>
            <a:ext cx="17830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Finding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97480" y="1280160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1">
                <a:solidFill>
                  <a:srgbClr val="1C7278"/>
                </a:solidFill>
                <a:latin typeface="Aptos"/>
              </a:rPr>
              <a:t>The results show that there is a relationship between ___ and 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377440"/>
            <a:ext cx="1783080" cy="329184"/>
          </a:xfrm>
          <a:prstGeom prst="roundRect">
            <a:avLst>
              <a:gd name="adj" fmla="val 4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49808" y="2377440"/>
            <a:ext cx="17830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Finding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97480" y="2176272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1">
                <a:solidFill>
                  <a:srgbClr val="1C7278"/>
                </a:solidFill>
                <a:latin typeface="Aptos"/>
              </a:rPr>
              <a:t>As ___ increases, ___ increases / decreases.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8" y="3273552"/>
            <a:ext cx="1783080" cy="329184"/>
          </a:xfrm>
          <a:prstGeom prst="roundRect">
            <a:avLst>
              <a:gd name="adj" fmla="val 40000"/>
            </a:avLst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49808" y="3273552"/>
            <a:ext cx="17830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Evidence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7480" y="3072384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1">
                <a:solidFill>
                  <a:srgbClr val="1C7278"/>
                </a:solidFill>
                <a:latin typeface="Aptos"/>
              </a:rPr>
              <a:t>For example, at ___, ___, but at ___, 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4169663"/>
            <a:ext cx="1783080" cy="329184"/>
          </a:xfrm>
          <a:prstGeom prst="roundRect">
            <a:avLst>
              <a:gd name="adj" fmla="val 40000"/>
            </a:avLst>
          </a:prstGeom>
          <a:solidFill>
            <a:srgbClr val="7B5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49808" y="4169663"/>
            <a:ext cx="17830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Careful conclusion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97480" y="3968496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1">
                <a:solidFill>
                  <a:srgbClr val="1C7278"/>
                </a:solidFill>
                <a:latin typeface="Aptos"/>
              </a:rPr>
              <a:t>This suggests ___, but the results do not show 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8" y="5065776"/>
            <a:ext cx="1783080" cy="329184"/>
          </a:xfrm>
          <a:prstGeom prst="roundRect">
            <a:avLst>
              <a:gd name="adj" fmla="val 40000"/>
            </a:avLst>
          </a:prstGeom>
          <a:solidFill>
            <a:srgbClr val="7B5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49808" y="5065776"/>
            <a:ext cx="17830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tos"/>
              </a:rPr>
              <a:t>Careful conclusion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97480" y="4864608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1">
                <a:solidFill>
                  <a:srgbClr val="1C7278"/>
                </a:solidFill>
                <a:latin typeface="Aptos"/>
              </a:rPr>
              <a:t>We would need more results to find out 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38160" y="1097280"/>
            <a:ext cx="3566160" cy="28346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321040" y="1170432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SUGAR INVESTIGATION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8275320" y="1508760"/>
          <a:ext cx="3291840" cy="237744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554480"/>
                <a:gridCol w="1737360"/>
              </a:tblGrid>
              <a:tr h="548640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Water temp. (°C)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Time to dissolve (s)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20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0">
                          <a:solidFill>
                            <a:srgbClr val="123047"/>
                          </a:solidFill>
                          <a:latin typeface="Aptos"/>
                        </a:rPr>
                        <a:t>30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40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0">
                          <a:solidFill>
                            <a:srgbClr val="123047"/>
                          </a:solidFill>
                          <a:latin typeface="Aptos"/>
                        </a:rPr>
                        <a:t>18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60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0">
                          <a:solidFill>
                            <a:srgbClr val="123047"/>
                          </a:solidFill>
                          <a:latin typeface="Aptos"/>
                        </a:rPr>
                        <a:t>10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1">
                          <a:solidFill>
                            <a:srgbClr val="123047"/>
                          </a:solidFill>
                          <a:latin typeface="Aptos"/>
                        </a:rPr>
                        <a:t>80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i="0" b="0">
                          <a:solidFill>
                            <a:srgbClr val="123047"/>
                          </a:solidFill>
                          <a:latin typeface="Aptos"/>
                        </a:rPr>
                        <a:t>5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ounded Rectangle 22"/>
          <p:cNvSpPr/>
          <p:nvPr/>
        </p:nvSpPr>
        <p:spPr>
          <a:xfrm>
            <a:off x="8138160" y="4069080"/>
            <a:ext cx="3566160" cy="1783080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321040" y="4133087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TARGET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21040" y="4407408"/>
            <a:ext cx="3200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1C7278"/>
                </a:solidFill>
                <a:latin typeface="Aptos Display"/>
              </a:rPr>
              <a:t>80–100 words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5029200"/>
            <a:ext cx="3200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 i="1">
                <a:solidFill>
                  <a:srgbClr val="1C7278"/>
                </a:solidFill>
                <a:latin typeface="Aptos"/>
              </a:rPr>
              <a:t>Stronger writers: cover the frame.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Finding, then evidence, then a careful conclusion.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A model answer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Compare your paragraph with this one.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11155680" cy="1371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123047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713232" y="1216152"/>
            <a:ext cx="2103120" cy="246888"/>
          </a:xfrm>
          <a:prstGeom prst="roundRect">
            <a:avLst>
              <a:gd name="adj" fmla="val 3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13232" y="1216152"/>
            <a:ext cx="21031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FINDING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54480"/>
            <a:ext cx="106984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123047"/>
                </a:solidFill>
                <a:latin typeface="Aptos"/>
              </a:rPr>
              <a:t>The results show that there is a relationship between water temperature and the time sugar takes to dissolve. As the temperature increases, the time decreases.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0352" y="2606039"/>
            <a:ext cx="11155680" cy="1051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2F969E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13232" y="2724911"/>
            <a:ext cx="2103120" cy="246888"/>
          </a:xfrm>
          <a:prstGeom prst="roundRect">
            <a:avLst>
              <a:gd name="adj" fmla="val 30000"/>
            </a:avLst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13232" y="2724911"/>
            <a:ext cx="21031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EVIDENCE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063239"/>
            <a:ext cx="10698480" cy="5486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123047"/>
                </a:solidFill>
                <a:latin typeface="Aptos"/>
              </a:rPr>
              <a:t>For example, sugar took 30 seconds to dissolve at 20 °C, but only 5 seconds at 80 °C.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0352" y="3794759"/>
            <a:ext cx="11155680" cy="19202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2860">
            <a:solidFill>
              <a:srgbClr val="7B5E97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713232" y="3913631"/>
            <a:ext cx="2103120" cy="246888"/>
          </a:xfrm>
          <a:prstGeom prst="roundRect">
            <a:avLst>
              <a:gd name="adj" fmla="val 30000"/>
            </a:avLst>
          </a:prstGeom>
          <a:solidFill>
            <a:srgbClr val="7B5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13232" y="3913631"/>
            <a:ext cx="21031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CAREFUL CONCLUSION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4251959"/>
            <a:ext cx="1069848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123047"/>
                </a:solidFill>
                <a:latin typeface="Aptos"/>
              </a:rPr>
              <a:t>This suggests that sugar dissolves faster in hotter water. However, the results do not show what happens above 80 °C, so we cannot say that a higher temperature always helps sugar to dissolve faster. We would need to test more temperatures to find out.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Did you write all three jobs?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Check and improve your paragraph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Check it. Swap with a partner. Improve one sentence.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6583680" cy="4754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731520" y="1234440"/>
            <a:ext cx="1554480" cy="246888"/>
          </a:xfrm>
          <a:prstGeom prst="roundRect">
            <a:avLst>
              <a:gd name="adj" fmla="val 30000"/>
            </a:avLst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31520" y="1234440"/>
            <a:ext cx="15544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STEP 1 ·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645920"/>
            <a:ext cx="109728" cy="685800"/>
          </a:xfrm>
          <a:prstGeom prst="roundRect">
            <a:avLst>
              <a:gd name="adj" fmla="val 40000"/>
            </a:avLst>
          </a:prstGeom>
          <a:solidFill>
            <a:srgbClr val="123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1645920"/>
            <a:ext cx="210312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Finding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1645920"/>
            <a:ext cx="324612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Did I say the relationship?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0" y="1828800"/>
            <a:ext cx="329184" cy="32918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6B788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77240" y="2487168"/>
            <a:ext cx="109728" cy="685800"/>
          </a:xfrm>
          <a:prstGeom prst="roundRect">
            <a:avLst>
              <a:gd name="adj" fmla="val 40000"/>
            </a:avLst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51560" y="2487168"/>
            <a:ext cx="210312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2F969E"/>
                </a:solidFill>
                <a:latin typeface="Aptos"/>
              </a:rPr>
              <a:t>Evidence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0" y="2487168"/>
            <a:ext cx="324612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Did I use two figures, with units?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0" y="2670048"/>
            <a:ext cx="329184" cy="32918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6B788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77240" y="3328416"/>
            <a:ext cx="109728" cy="685800"/>
          </a:xfrm>
          <a:prstGeom prst="roundRect">
            <a:avLst>
              <a:gd name="adj" fmla="val 40000"/>
            </a:avLst>
          </a:prstGeom>
          <a:solidFill>
            <a:srgbClr val="7B5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51560" y="3328416"/>
            <a:ext cx="210312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7B5E97"/>
                </a:solidFill>
                <a:latin typeface="Aptos"/>
              </a:rPr>
              <a:t>Careful conclusion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3328416"/>
            <a:ext cx="324612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Did I say what the results do not show?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0" y="3511296"/>
            <a:ext cx="329184" cy="32918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6B788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731520" y="4297680"/>
            <a:ext cx="1554480" cy="246888"/>
          </a:xfrm>
          <a:prstGeom prst="roundRect">
            <a:avLst>
              <a:gd name="adj" fmla="val 30000"/>
            </a:avLst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31520" y="4297680"/>
            <a:ext cx="15544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STEP 2 · SWAP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4617720"/>
            <a:ext cx="62179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Swap. Say one good thing and one thing to improve.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5166360"/>
            <a:ext cx="1554480" cy="246888"/>
          </a:xfrm>
          <a:prstGeom prst="roundRect">
            <a:avLst>
              <a:gd name="adj" fmla="val 30000"/>
            </a:avLst>
          </a:prstGeom>
          <a:solidFill>
            <a:srgbClr val="2F9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31520" y="5166360"/>
            <a:ext cx="15544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Aptos"/>
              </a:rPr>
              <a:t>STEP 3 · IMPROVE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5486400"/>
            <a:ext cx="62179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23047"/>
                </a:solidFill>
                <a:latin typeface="Aptos"/>
              </a:rPr>
              <a:t>Write one better sentence.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0" y="1097280"/>
            <a:ext cx="4389120" cy="1280160"/>
          </a:xfrm>
          <a:prstGeom prst="roundRect">
            <a:avLst>
              <a:gd name="adj" fmla="val 5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498079" y="1188720"/>
            <a:ext cx="4023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WORD COUNT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98079" y="1536192"/>
            <a:ext cx="4023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1" i="0">
                <a:solidFill>
                  <a:srgbClr val="1C7278"/>
                </a:solidFill>
                <a:latin typeface="Aptos Display"/>
              </a:rPr>
              <a:t>Count your words.</a:t>
            </a:r>
          </a:p>
          <a:p>
            <a:pPr algn="l">
              <a:spcAft>
                <a:spcPts val="400"/>
              </a:spcAft>
            </a:pPr>
            <a:r>
              <a:rPr sz="1900" b="1" i="0">
                <a:solidFill>
                  <a:srgbClr val="1C7278"/>
                </a:solidFill>
                <a:latin typeface="Aptos Display"/>
              </a:rPr>
              <a:t>Target: 80–100.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15200" y="4069080"/>
            <a:ext cx="4389120" cy="17830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7498079" y="4160520"/>
            <a:ext cx="4023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C7278"/>
                </a:solidFill>
                <a:latin typeface="Aptos"/>
              </a:rPr>
              <a:t>BACK TO THE QUESTION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79" y="4526280"/>
            <a:ext cx="402336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What can a set of results tell us?</a:t>
            </a:r>
          </a:p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/>
            </a:r>
          </a:p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What can’t they tell us?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Key idea: a careful writer says what the results show and what they do not show.</a:t>
            </a:r>
          </a:p>
        </p:txBody>
      </p:sp>
      <p:pic>
        <p:nvPicPr>
          <p:cNvPr id="33" name="Picture 32" descr="swap.png"/>
          <p:cNvPicPr>
            <a:picLocks noChangeAspect="1"/>
          </p:cNvPicPr>
          <p:nvPr/>
        </p:nvPicPr>
        <p:blipFill>
          <a:blip r:embed="rId3"/>
          <a:srcRect b="3125"/>
          <a:stretch>
            <a:fillRect/>
          </a:stretch>
        </p:blipFill>
        <p:spPr>
          <a:xfrm>
            <a:off x="7315200" y="2514600"/>
            <a:ext cx="4389120" cy="1417320"/>
          </a:xfrm>
          <a:prstGeom prst="roundRect">
            <a:avLst>
              <a:gd name="adj" fmla="val 8000"/>
            </a:avLst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Self-study: record new vocabulary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Complete the table, or use the Frayer model.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11480" y="1143000"/>
          <a:ext cx="11338560" cy="434340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371600"/>
                <a:gridCol w="1600200"/>
                <a:gridCol w="2331720"/>
                <a:gridCol w="1783080"/>
                <a:gridCol w="2606040"/>
                <a:gridCol w="1645920"/>
              </a:tblGrid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Word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Translation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Meaning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Word forms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Example sentence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Collocations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E7F6F7"/>
                    </a:solidFill>
                  </a:tcPr>
                </a:tc>
              </a:tr>
              <a:tr h="1005840"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relationship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50" i="0" b="0">
                          <a:solidFill>
                            <a:srgbClr val="123047"/>
                          </a:solidFill>
                          <a:latin typeface="Aptos"/>
                          <a:cs typeface="Leelawadee UI"/>
                        </a:rPr>
                        <a:t>ความสัมพันธ์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>a connection between two variables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>relationship (noun), related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>There is a relationship between temperature and germination.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>a close relationship, find a relationship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result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variable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algn="ctr"/>
                      <a:r>
                        <a:rPr sz="1250" i="0" b="1">
                          <a:solidFill>
                            <a:srgbClr val="123047"/>
                          </a:solidFill>
                          <a:latin typeface="Aptos"/>
                        </a:rPr>
                        <a:t>evidence</a:t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50" i="0" b="0">
                          <a:solidFill>
                            <a:srgbClr val="123047"/>
                          </a:solidFill>
                          <a:latin typeface="Aptos"/>
                        </a:rPr>
                        <a:t/>
                      </a:r>
                    </a:p>
                  </a:txBody>
                  <a:tcPr anchor="ctr" marL="82296" marR="82296" marT="36576" marB="36576">
                    <a:lnL w="9525" cap="flat" cmpd="sng" algn="ctr">
                      <a:solidFill>
                        <a:srgbClr val="D9D0C6"/>
                      </a:solidFill>
                      <a:prstDash val="solid"/>
                    </a:lnL>
                    <a:lnR w="9525" cap="flat" cmpd="sng" algn="ctr">
                      <a:solidFill>
                        <a:srgbClr val="D9D0C6"/>
                      </a:solidFill>
                      <a:prstDash val="solid"/>
                    </a:lnR>
                    <a:lnT w="9525" cap="flat" cmpd="sng" algn="ctr">
                      <a:solidFill>
                        <a:srgbClr val="D9D0C6"/>
                      </a:solidFill>
                      <a:prstDash val="solid"/>
                    </a:lnT>
                    <a:lnB w="9525" cap="flat" cmpd="sng" algn="ctr">
                      <a:solidFill>
                        <a:srgbClr val="D9D0C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40080" y="5989320"/>
            <a:ext cx="10927080" cy="384048"/>
          </a:xfrm>
          <a:prstGeom prst="roundRect">
            <a:avLst>
              <a:gd name="adj" fmla="val 19000"/>
            </a:avLst>
          </a:prstGeom>
          <a:solidFill>
            <a:srgbClr val="E7F6F7"/>
          </a:solidFill>
          <a:ln w="12700">
            <a:solidFill>
              <a:srgbClr val="B7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5989320"/>
            <a:ext cx="104698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>
                <a:solidFill>
                  <a:srgbClr val="123047"/>
                </a:solidFill>
                <a:latin typeface="Aptos"/>
              </a:rPr>
              <a:t>Do result, variable and evidence. Use a dictionary or a partner.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123047"/>
                </a:solidFill>
                <a:latin typeface="Aptos Display"/>
              </a:rPr>
              <a:t>Self-study: Frayer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621792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6B7887"/>
                </a:solidFill>
                <a:latin typeface="Aptos"/>
              </a:rPr>
              <a:t>Finish one model. Then make your own.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0352" y="1097280"/>
            <a:ext cx="5577840" cy="48463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77240" y="1261872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Finish this model</a:t>
            </a:r>
          </a:p>
        </p:txBody>
      </p:sp>
      <p:pic>
        <p:nvPicPr>
          <p:cNvPr id="6" name="Picture 5" descr="frayer_variab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1783080"/>
            <a:ext cx="5212080" cy="327616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355080" y="1097280"/>
            <a:ext cx="5349240" cy="48463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9D0C6"/>
            </a:solidFill>
          </a:ln>
          <a:effectLst>
            <a:outerShdw blurRad="12700" dist="50800" dir="2700000" algn="bl" rotWithShape="0">
              <a:srgbClr val="000000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583680" y="1261872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23047"/>
                </a:solidFill>
                <a:latin typeface="Aptos"/>
              </a:rPr>
              <a:t>Now make your own</a:t>
            </a:r>
          </a:p>
        </p:txBody>
      </p:sp>
      <p:pic>
        <p:nvPicPr>
          <p:cNvPr id="9" name="Picture 8" descr="frayer_blan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960" y="1783080"/>
            <a:ext cx="4983480" cy="313247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83680" y="544068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C7278"/>
                </a:solidFill>
                <a:latin typeface="Aptos"/>
              </a:rPr>
              <a:t>Choose one: result · relationship · evidence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1512</Words>
  <Application>Microsoft Office PowerPoint</Application>
  <PresentationFormat>Widescreen</PresentationFormat>
  <Paragraphs>444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U2 L1 Reading Data Displays Lesson Prototype v0.3</dc:title>
  <dc:subject>U2 L1 Reading Data Displays</dc:subject>
  <dc:creator>OpenAI</dc:creator>
  <cp:lastModifiedBy>Peter Clements</cp:lastModifiedBy>
  <cp:revision>2</cp:revision>
  <dcterms:created xsi:type="dcterms:W3CDTF">2026-10-07T04:05:41Z</dcterms:created>
  <dcterms:modified xsi:type="dcterms:W3CDTF">2026-10-07T06:49:43Z</dcterms:modified>
</cp:coreProperties>
</file>