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43.xml"/>
  <Override ContentType="application/vnd.openxmlformats-officedocument.presentationml.notesSlide+xml" PartName="/ppt/notesSlides/notesSlide151.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148.xml"/>
  <Override ContentType="application/vnd.openxmlformats-officedocument.presentationml.notesSlide+xml" PartName="/ppt/notesSlides/notesSlide39.xml"/>
  <Override ContentType="application/vnd.openxmlformats-officedocument.presentationml.notesSlide+xml" PartName="/ppt/notesSlides/notesSlide135.xml"/>
  <Override ContentType="application/vnd.openxmlformats-officedocument.presentationml.notesSlide+xml" PartName="/ppt/notesSlides/notesSlide137.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1.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46.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150.xml"/>
  <Override ContentType="application/vnd.openxmlformats-officedocument.presentationml.notesSlide+xml" PartName="/ppt/notesSlides/notesSlide14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140.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149.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1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48.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141.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42.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46.xml"/>
  <Override ContentType="application/vnd.openxmlformats-officedocument.presentationml.slide+xml" PartName="/ppt/slides/slide150.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47.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14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51.xml"/>
  <Override ContentType="application/vnd.openxmlformats-officedocument.presentationml.slide+xml" PartName="/ppt/slides/slide109.xml"/>
  <Override ContentType="application/vnd.openxmlformats-officedocument.presentationml.slide+xml" PartName="/ppt/slides/slide134.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43.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3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 id="364" r:id="rId115"/>
    <p:sldId id="365" r:id="rId116"/>
    <p:sldId id="366" r:id="rId117"/>
    <p:sldId id="367" r:id="rId118"/>
    <p:sldId id="368" r:id="rId119"/>
    <p:sldId id="369" r:id="rId120"/>
    <p:sldId id="370" r:id="rId121"/>
    <p:sldId id="371" r:id="rId122"/>
    <p:sldId id="372" r:id="rId123"/>
    <p:sldId id="373" r:id="rId124"/>
    <p:sldId id="374" r:id="rId125"/>
    <p:sldId id="375" r:id="rId126"/>
    <p:sldId id="376" r:id="rId127"/>
    <p:sldId id="377" r:id="rId128"/>
    <p:sldId id="378" r:id="rId129"/>
    <p:sldId id="379" r:id="rId130"/>
    <p:sldId id="380" r:id="rId131"/>
    <p:sldId id="381" r:id="rId132"/>
    <p:sldId id="382" r:id="rId133"/>
    <p:sldId id="383" r:id="rId134"/>
    <p:sldId id="384" r:id="rId135"/>
    <p:sldId id="385" r:id="rId136"/>
    <p:sldId id="386" r:id="rId137"/>
    <p:sldId id="387" r:id="rId138"/>
    <p:sldId id="388" r:id="rId139"/>
    <p:sldId id="389" r:id="rId140"/>
    <p:sldId id="390" r:id="rId141"/>
    <p:sldId id="391" r:id="rId142"/>
    <p:sldId id="392" r:id="rId143"/>
    <p:sldId id="393" r:id="rId144"/>
    <p:sldId id="394" r:id="rId145"/>
    <p:sldId id="395" r:id="rId146"/>
    <p:sldId id="396" r:id="rId147"/>
    <p:sldId id="397" r:id="rId148"/>
    <p:sldId id="398" r:id="rId149"/>
    <p:sldId id="399" r:id="rId150"/>
    <p:sldId id="400" r:id="rId151"/>
    <p:sldId id="401" r:id="rId152"/>
    <p:sldId id="402" r:id="rId153"/>
    <p:sldId id="403" r:id="rId154"/>
    <p:sldId id="404" r:id="rId155"/>
    <p:sldId id="405" r:id="rId156"/>
    <p:sldId id="406" r:id="rId157"/>
  </p:sldIdLst>
  <p:sldSz cy="5143500" cx="9144000"/>
  <p:notesSz cx="6858000" cy="9144000"/>
  <p:embeddedFontLst>
    <p:embeddedFont>
      <p:font typeface="Average"/>
      <p:regular r:id="rId158"/>
    </p:embeddedFont>
    <p:embeddedFont>
      <p:font typeface="Oswald"/>
      <p:regular r:id="rId159"/>
      <p:bold r:id="rId16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E2B1D24-DD73-4495-B637-7F43550FEDF1}">
  <a:tblStyle styleId="{0E2B1D24-DD73-4495-B637-7F43550FEDF1}"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07" Type="http://schemas.openxmlformats.org/officeDocument/2006/relationships/slide" Target="slides/slide101.xml"/><Relationship Id="rId106" Type="http://schemas.openxmlformats.org/officeDocument/2006/relationships/slide" Target="slides/slide100.xml"/><Relationship Id="rId105" Type="http://schemas.openxmlformats.org/officeDocument/2006/relationships/slide" Target="slides/slide99.xml"/><Relationship Id="rId104" Type="http://schemas.openxmlformats.org/officeDocument/2006/relationships/slide" Target="slides/slide98.xml"/><Relationship Id="rId109" Type="http://schemas.openxmlformats.org/officeDocument/2006/relationships/slide" Target="slides/slide103.xml"/><Relationship Id="rId108" Type="http://schemas.openxmlformats.org/officeDocument/2006/relationships/slide" Target="slides/slide102.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103" Type="http://schemas.openxmlformats.org/officeDocument/2006/relationships/slide" Target="slides/slide97.xml"/><Relationship Id="rId102" Type="http://schemas.openxmlformats.org/officeDocument/2006/relationships/slide" Target="slides/slide96.xml"/><Relationship Id="rId101" Type="http://schemas.openxmlformats.org/officeDocument/2006/relationships/slide" Target="slides/slide95.xml"/><Relationship Id="rId100" Type="http://schemas.openxmlformats.org/officeDocument/2006/relationships/slide" Target="slides/slide94.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29" Type="http://schemas.openxmlformats.org/officeDocument/2006/relationships/slide" Target="slides/slide123.xml"/><Relationship Id="rId128" Type="http://schemas.openxmlformats.org/officeDocument/2006/relationships/slide" Target="slides/slide122.xml"/><Relationship Id="rId127" Type="http://schemas.openxmlformats.org/officeDocument/2006/relationships/slide" Target="slides/slide121.xml"/><Relationship Id="rId126" Type="http://schemas.openxmlformats.org/officeDocument/2006/relationships/slide" Target="slides/slide120.xml"/><Relationship Id="rId26" Type="http://schemas.openxmlformats.org/officeDocument/2006/relationships/slide" Target="slides/slide20.xml"/><Relationship Id="rId121" Type="http://schemas.openxmlformats.org/officeDocument/2006/relationships/slide" Target="slides/slide115.xml"/><Relationship Id="rId25" Type="http://schemas.openxmlformats.org/officeDocument/2006/relationships/slide" Target="slides/slide19.xml"/><Relationship Id="rId120" Type="http://schemas.openxmlformats.org/officeDocument/2006/relationships/slide" Target="slides/slide114.xml"/><Relationship Id="rId28" Type="http://schemas.openxmlformats.org/officeDocument/2006/relationships/slide" Target="slides/slide22.xml"/><Relationship Id="rId27" Type="http://schemas.openxmlformats.org/officeDocument/2006/relationships/slide" Target="slides/slide21.xml"/><Relationship Id="rId125" Type="http://schemas.openxmlformats.org/officeDocument/2006/relationships/slide" Target="slides/slide119.xml"/><Relationship Id="rId29" Type="http://schemas.openxmlformats.org/officeDocument/2006/relationships/slide" Target="slides/slide23.xml"/><Relationship Id="rId124" Type="http://schemas.openxmlformats.org/officeDocument/2006/relationships/slide" Target="slides/slide118.xml"/><Relationship Id="rId123" Type="http://schemas.openxmlformats.org/officeDocument/2006/relationships/slide" Target="slides/slide117.xml"/><Relationship Id="rId122" Type="http://schemas.openxmlformats.org/officeDocument/2006/relationships/slide" Target="slides/slide116.xml"/><Relationship Id="rId95" Type="http://schemas.openxmlformats.org/officeDocument/2006/relationships/slide" Target="slides/slide89.xml"/><Relationship Id="rId94" Type="http://schemas.openxmlformats.org/officeDocument/2006/relationships/slide" Target="slides/slide88.xml"/><Relationship Id="rId97" Type="http://schemas.openxmlformats.org/officeDocument/2006/relationships/slide" Target="slides/slide91.xml"/><Relationship Id="rId96" Type="http://schemas.openxmlformats.org/officeDocument/2006/relationships/slide" Target="slides/slide90.xml"/><Relationship Id="rId11" Type="http://schemas.openxmlformats.org/officeDocument/2006/relationships/slide" Target="slides/slide5.xml"/><Relationship Id="rId99" Type="http://schemas.openxmlformats.org/officeDocument/2006/relationships/slide" Target="slides/slide93.xml"/><Relationship Id="rId10" Type="http://schemas.openxmlformats.org/officeDocument/2006/relationships/slide" Target="slides/slide4.xml"/><Relationship Id="rId98" Type="http://schemas.openxmlformats.org/officeDocument/2006/relationships/slide" Target="slides/slide92.xml"/><Relationship Id="rId13" Type="http://schemas.openxmlformats.org/officeDocument/2006/relationships/slide" Target="slides/slide7.xml"/><Relationship Id="rId12" Type="http://schemas.openxmlformats.org/officeDocument/2006/relationships/slide" Target="slides/slide6.xml"/><Relationship Id="rId91" Type="http://schemas.openxmlformats.org/officeDocument/2006/relationships/slide" Target="slides/slide85.xml"/><Relationship Id="rId90" Type="http://schemas.openxmlformats.org/officeDocument/2006/relationships/slide" Target="slides/slide84.xml"/><Relationship Id="rId93" Type="http://schemas.openxmlformats.org/officeDocument/2006/relationships/slide" Target="slides/slide87.xml"/><Relationship Id="rId92" Type="http://schemas.openxmlformats.org/officeDocument/2006/relationships/slide" Target="slides/slide86.xml"/><Relationship Id="rId118" Type="http://schemas.openxmlformats.org/officeDocument/2006/relationships/slide" Target="slides/slide112.xml"/><Relationship Id="rId117" Type="http://schemas.openxmlformats.org/officeDocument/2006/relationships/slide" Target="slides/slide111.xml"/><Relationship Id="rId116" Type="http://schemas.openxmlformats.org/officeDocument/2006/relationships/slide" Target="slides/slide110.xml"/><Relationship Id="rId115" Type="http://schemas.openxmlformats.org/officeDocument/2006/relationships/slide" Target="slides/slide109.xml"/><Relationship Id="rId119" Type="http://schemas.openxmlformats.org/officeDocument/2006/relationships/slide" Target="slides/slide113.xml"/><Relationship Id="rId15" Type="http://schemas.openxmlformats.org/officeDocument/2006/relationships/slide" Target="slides/slide9.xml"/><Relationship Id="rId110" Type="http://schemas.openxmlformats.org/officeDocument/2006/relationships/slide" Target="slides/slide104.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14" Type="http://schemas.openxmlformats.org/officeDocument/2006/relationships/slide" Target="slides/slide108.xml"/><Relationship Id="rId18" Type="http://schemas.openxmlformats.org/officeDocument/2006/relationships/slide" Target="slides/slide12.xml"/><Relationship Id="rId113" Type="http://schemas.openxmlformats.org/officeDocument/2006/relationships/slide" Target="slides/slide107.xml"/><Relationship Id="rId112" Type="http://schemas.openxmlformats.org/officeDocument/2006/relationships/slide" Target="slides/slide106.xml"/><Relationship Id="rId111" Type="http://schemas.openxmlformats.org/officeDocument/2006/relationships/slide" Target="slides/slide105.xml"/><Relationship Id="rId84" Type="http://schemas.openxmlformats.org/officeDocument/2006/relationships/slide" Target="slides/slide78.xml"/><Relationship Id="rId83" Type="http://schemas.openxmlformats.org/officeDocument/2006/relationships/slide" Target="slides/slide77.xml"/><Relationship Id="rId86" Type="http://schemas.openxmlformats.org/officeDocument/2006/relationships/slide" Target="slides/slide80.xml"/><Relationship Id="rId85" Type="http://schemas.openxmlformats.org/officeDocument/2006/relationships/slide" Target="slides/slide79.xml"/><Relationship Id="rId88" Type="http://schemas.openxmlformats.org/officeDocument/2006/relationships/slide" Target="slides/slide82.xml"/><Relationship Id="rId150" Type="http://schemas.openxmlformats.org/officeDocument/2006/relationships/slide" Target="slides/slide144.xml"/><Relationship Id="rId87" Type="http://schemas.openxmlformats.org/officeDocument/2006/relationships/slide" Target="slides/slide81.xml"/><Relationship Id="rId89" Type="http://schemas.openxmlformats.org/officeDocument/2006/relationships/slide" Target="slides/slide83.xml"/><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149" Type="http://schemas.openxmlformats.org/officeDocument/2006/relationships/slide" Target="slides/slide143.xml"/><Relationship Id="rId4" Type="http://schemas.openxmlformats.org/officeDocument/2006/relationships/tableStyles" Target="tableStyles.xml"/><Relationship Id="rId148" Type="http://schemas.openxmlformats.org/officeDocument/2006/relationships/slide" Target="slides/slide142.xml"/><Relationship Id="rId9" Type="http://schemas.openxmlformats.org/officeDocument/2006/relationships/slide" Target="slides/slide3.xml"/><Relationship Id="rId143" Type="http://schemas.openxmlformats.org/officeDocument/2006/relationships/slide" Target="slides/slide137.xml"/><Relationship Id="rId142" Type="http://schemas.openxmlformats.org/officeDocument/2006/relationships/slide" Target="slides/slide136.xml"/><Relationship Id="rId141" Type="http://schemas.openxmlformats.org/officeDocument/2006/relationships/slide" Target="slides/slide135.xml"/><Relationship Id="rId140" Type="http://schemas.openxmlformats.org/officeDocument/2006/relationships/slide" Target="slides/slide134.xml"/><Relationship Id="rId5" Type="http://schemas.openxmlformats.org/officeDocument/2006/relationships/slideMaster" Target="slideMasters/slideMaster1.xml"/><Relationship Id="rId147" Type="http://schemas.openxmlformats.org/officeDocument/2006/relationships/slide" Target="slides/slide141.xml"/><Relationship Id="rId6" Type="http://schemas.openxmlformats.org/officeDocument/2006/relationships/notesMaster" Target="notesMasters/notesMaster1.xml"/><Relationship Id="rId146" Type="http://schemas.openxmlformats.org/officeDocument/2006/relationships/slide" Target="slides/slide140.xml"/><Relationship Id="rId7" Type="http://schemas.openxmlformats.org/officeDocument/2006/relationships/slide" Target="slides/slide1.xml"/><Relationship Id="rId145" Type="http://schemas.openxmlformats.org/officeDocument/2006/relationships/slide" Target="slides/slide139.xml"/><Relationship Id="rId8" Type="http://schemas.openxmlformats.org/officeDocument/2006/relationships/slide" Target="slides/slide2.xml"/><Relationship Id="rId144" Type="http://schemas.openxmlformats.org/officeDocument/2006/relationships/slide" Target="slides/slide138.xml"/><Relationship Id="rId73" Type="http://schemas.openxmlformats.org/officeDocument/2006/relationships/slide" Target="slides/slide67.xml"/><Relationship Id="rId72" Type="http://schemas.openxmlformats.org/officeDocument/2006/relationships/slide" Target="slides/slide66.xml"/><Relationship Id="rId75" Type="http://schemas.openxmlformats.org/officeDocument/2006/relationships/slide" Target="slides/slide69.xml"/><Relationship Id="rId74" Type="http://schemas.openxmlformats.org/officeDocument/2006/relationships/slide" Target="slides/slide68.xml"/><Relationship Id="rId77" Type="http://schemas.openxmlformats.org/officeDocument/2006/relationships/slide" Target="slides/slide71.xml"/><Relationship Id="rId76" Type="http://schemas.openxmlformats.org/officeDocument/2006/relationships/slide" Target="slides/slide70.xml"/><Relationship Id="rId79" Type="http://schemas.openxmlformats.org/officeDocument/2006/relationships/slide" Target="slides/slide73.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139" Type="http://schemas.openxmlformats.org/officeDocument/2006/relationships/slide" Target="slides/slide133.xml"/><Relationship Id="rId138" Type="http://schemas.openxmlformats.org/officeDocument/2006/relationships/slide" Target="slides/slide132.xml"/><Relationship Id="rId137" Type="http://schemas.openxmlformats.org/officeDocument/2006/relationships/slide" Target="slides/slide131.xml"/><Relationship Id="rId132" Type="http://schemas.openxmlformats.org/officeDocument/2006/relationships/slide" Target="slides/slide126.xml"/><Relationship Id="rId131" Type="http://schemas.openxmlformats.org/officeDocument/2006/relationships/slide" Target="slides/slide125.xml"/><Relationship Id="rId130" Type="http://schemas.openxmlformats.org/officeDocument/2006/relationships/slide" Target="slides/slide124.xml"/><Relationship Id="rId136" Type="http://schemas.openxmlformats.org/officeDocument/2006/relationships/slide" Target="slides/slide130.xml"/><Relationship Id="rId135" Type="http://schemas.openxmlformats.org/officeDocument/2006/relationships/slide" Target="slides/slide129.xml"/><Relationship Id="rId134" Type="http://schemas.openxmlformats.org/officeDocument/2006/relationships/slide" Target="slides/slide128.xml"/><Relationship Id="rId133" Type="http://schemas.openxmlformats.org/officeDocument/2006/relationships/slide" Target="slides/slide127.xml"/><Relationship Id="rId62" Type="http://schemas.openxmlformats.org/officeDocument/2006/relationships/slide" Target="slides/slide56.xml"/><Relationship Id="rId61" Type="http://schemas.openxmlformats.org/officeDocument/2006/relationships/slide" Target="slides/slide55.xml"/><Relationship Id="rId64" Type="http://schemas.openxmlformats.org/officeDocument/2006/relationships/slide" Target="slides/slide58.xml"/><Relationship Id="rId63" Type="http://schemas.openxmlformats.org/officeDocument/2006/relationships/slide" Target="slides/slide57.xml"/><Relationship Id="rId66" Type="http://schemas.openxmlformats.org/officeDocument/2006/relationships/slide" Target="slides/slide60.xml"/><Relationship Id="rId65" Type="http://schemas.openxmlformats.org/officeDocument/2006/relationships/slide" Target="slides/slide59.xml"/><Relationship Id="rId68" Type="http://schemas.openxmlformats.org/officeDocument/2006/relationships/slide" Target="slides/slide62.xml"/><Relationship Id="rId67" Type="http://schemas.openxmlformats.org/officeDocument/2006/relationships/slide" Target="slides/slide61.xml"/><Relationship Id="rId60" Type="http://schemas.openxmlformats.org/officeDocument/2006/relationships/slide" Target="slides/slide54.xml"/><Relationship Id="rId69" Type="http://schemas.openxmlformats.org/officeDocument/2006/relationships/slide" Target="slides/slide6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55" Type="http://schemas.openxmlformats.org/officeDocument/2006/relationships/slide" Target="slides/slide49.xml"/><Relationship Id="rId54" Type="http://schemas.openxmlformats.org/officeDocument/2006/relationships/slide" Target="slides/slide48.xml"/><Relationship Id="rId160" Type="http://schemas.openxmlformats.org/officeDocument/2006/relationships/font" Target="fonts/Oswald-bold.fntdata"/><Relationship Id="rId57" Type="http://schemas.openxmlformats.org/officeDocument/2006/relationships/slide" Target="slides/slide51.xml"/><Relationship Id="rId56" Type="http://schemas.openxmlformats.org/officeDocument/2006/relationships/slide" Target="slides/slide50.xml"/><Relationship Id="rId159" Type="http://schemas.openxmlformats.org/officeDocument/2006/relationships/font" Target="fonts/Oswald-regular.fntdata"/><Relationship Id="rId59" Type="http://schemas.openxmlformats.org/officeDocument/2006/relationships/slide" Target="slides/slide53.xml"/><Relationship Id="rId154" Type="http://schemas.openxmlformats.org/officeDocument/2006/relationships/slide" Target="slides/slide148.xml"/><Relationship Id="rId58" Type="http://schemas.openxmlformats.org/officeDocument/2006/relationships/slide" Target="slides/slide52.xml"/><Relationship Id="rId153" Type="http://schemas.openxmlformats.org/officeDocument/2006/relationships/slide" Target="slides/slide147.xml"/><Relationship Id="rId152" Type="http://schemas.openxmlformats.org/officeDocument/2006/relationships/slide" Target="slides/slide146.xml"/><Relationship Id="rId151" Type="http://schemas.openxmlformats.org/officeDocument/2006/relationships/slide" Target="slides/slide145.xml"/><Relationship Id="rId158" Type="http://schemas.openxmlformats.org/officeDocument/2006/relationships/font" Target="fonts/Average-regular.fntdata"/><Relationship Id="rId157" Type="http://schemas.openxmlformats.org/officeDocument/2006/relationships/slide" Target="slides/slide151.xml"/><Relationship Id="rId156" Type="http://schemas.openxmlformats.org/officeDocument/2006/relationships/slide" Target="slides/slide150.xml"/><Relationship Id="rId155" Type="http://schemas.openxmlformats.org/officeDocument/2006/relationships/slide" Target="slides/slide14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30c9014c098_0_7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30c9014c098_0_7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0c9014c098_0_7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0c9014c098_0_7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30c9014c098_0_7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30c9014c098_0_7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30c9014c098_0_7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30c9014c098_0_7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30c9014c098_0_7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30c9014c098_0_7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30c9014c098_0_7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30c9014c098_0_7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30c9014c098_0_7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30c9014c098_0_7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30c9014c098_0_7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30c9014c098_0_7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30c9014c098_0_7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30c9014c098_0_7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2feb745cdf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2feb745cdf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0c9014c098_0_4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30c9014c098_0_4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30c9014c098_0_4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30c9014c098_0_4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0c9014c098_0_4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30c9014c098_0_4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0c9014c098_0_4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0c9014c098_0_4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0c9014c098_0_4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30c9014c098_0_4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30c9014c098_0_4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30c9014c098_0_4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0c9014c098_0_4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30c9014c098_0_4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0c9014c098_0_4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30c9014c098_0_4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30c9014c098_0_4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30c9014c098_0_4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30c9014c098_0_4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30c9014c098_0_4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30c9014c098_0_5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30c9014c098_0_5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30c9014c098_0_5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30c9014c098_0_5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0c9014c098_0_5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30c9014c098_0_5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30c9014c098_0_5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30c9014c098_0_5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30c9014c098_0_5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30c9014c098_0_5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30c9014c098_0_5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30c9014c098_0_5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30c9014c098_0_5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30c9014c098_0_5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30c9014c098_0_5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30c9014c098_0_5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30c9014c098_0_5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30c9014c098_0_5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30c9014c098_0_5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30c9014c098_0_5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30c9014c098_0_5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30c9014c098_0_5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30c9014c098_0_6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30c9014c098_0_6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30c9014c098_0_6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30c9014c098_0_6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30c9014c098_0_6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30c9014c098_0_6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30c9014c098_0_6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30c9014c098_0_6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30c9014c098_0_6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30c9014c098_0_6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30c9014c098_0_6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2" name="Google Shape;352;g30c9014c098_0_6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30c9014c098_0_6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30c9014c098_0_6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30c9014c098_0_6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30c9014c098_0_6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30c9014c098_0_6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4" name="Google Shape;374;g30c9014c098_0_6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30c9014c098_0_6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30c9014c098_0_6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30c9014c098_0_6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30c9014c098_0_6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30c9014c098_0_6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1" name="Google Shape;401;g30c9014c098_0_6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30c9014c098_0_7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0" name="Google Shape;410;g30c9014c098_0_7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30c9014c098_0_7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7" name="Google Shape;417;g30c9014c098_0_7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g30c9014c098_0_7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6" name="Google Shape;426;g30c9014c098_0_7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g30c9014c098_0_8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3" name="Google Shape;433;g30c9014c098_0_8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30c9014c098_0_9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0" name="Google Shape;440;g30c9014c098_0_9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g30c9014c098_0_7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7" name="Google Shape;447;g30c9014c098_0_7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30c9014c098_0_8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4" name="Google Shape;454;g30c9014c098_0_8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g30c9014c098_0_9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1" name="Google Shape;461;g30c9014c098_0_9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31185504be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7" name="Google Shape;467;g31185504be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30c9014c098_0_8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3" name="Google Shape;473;g30c9014c098_0_8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g30c9014c098_0_9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0" name="Google Shape;480;g30c9014c098_0_9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g30c9014c098_0_8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7" name="Google Shape;487;g30c9014c098_0_8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g30c9014c098_0_9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4" name="Google Shape;494;g30c9014c098_0_9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g31185504bec_0_3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6" name="Google Shape;506;g31185504bec_0_3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g30c9014c098_0_9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1" name="Google Shape;511;g30c9014c098_0_9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g30c9014c098_0_8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9" name="Google Shape;519;g30c9014c098_0_8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g30c9014c098_0_8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6" name="Google Shape;526;g30c9014c098_0_8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g30c9014c098_0_8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3" name="Google Shape;533;g30c9014c098_0_8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g30c9014c098_0_8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0" name="Google Shape;540;g30c9014c098_0_8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g30c9014c098_0_9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7" name="Google Shape;547;g30c9014c098_0_9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g30c9014c098_0_8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4" name="Google Shape;554;g30c9014c098_0_8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g30c9014c098_0_9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0" name="Google Shape;560;g30c9014c098_0_9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g30c9014c098_0_8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0" name="Google Shape;570;g30c9014c098_0_8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g30c9014c098_0_9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6" name="Google Shape;576;g30c9014c098_0_9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g31185504bec_0_3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2" name="Google Shape;582;g31185504bec_0_3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g31185504bec_0_3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8" name="Google Shape;588;g31185504bec_0_3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g30c9014c098_0_8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4" name="Google Shape;594;g30c9014c098_0_8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g30c9014c098_0_9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0" name="Google Shape;600;g30c9014c098_0_9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g30c9014c098_0_8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6" name="Google Shape;606;g30c9014c098_0_8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g30c9014c098_0_9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2" name="Google Shape;612;g30c9014c098_0_9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 name="Shape 619"/>
        <p:cNvGrpSpPr/>
        <p:nvPr/>
      </p:nvGrpSpPr>
      <p:grpSpPr>
        <a:xfrm>
          <a:off x="0" y="0"/>
          <a:ext cx="0" cy="0"/>
          <a:chOff x="0" y="0"/>
          <a:chExt cx="0" cy="0"/>
        </a:xfrm>
      </p:grpSpPr>
      <p:sp>
        <p:nvSpPr>
          <p:cNvPr id="620" name="Google Shape;620;g30c9014c098_0_8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1" name="Google Shape;621;g30c9014c098_0_8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g31185504bec_0_3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9" name="Google Shape;639;g31185504bec_0_3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g30c9014c098_0_9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4" name="Google Shape;644;g30c9014c098_0_9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g30c9014c098_0_9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2" name="Google Shape;662;g30c9014c098_0_9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g30c9014c098_0_10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9" name="Google Shape;669;g30c9014c098_0_10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1" name="Shape 681"/>
        <p:cNvGrpSpPr/>
        <p:nvPr/>
      </p:nvGrpSpPr>
      <p:grpSpPr>
        <a:xfrm>
          <a:off x="0" y="0"/>
          <a:ext cx="0" cy="0"/>
          <a:chOff x="0" y="0"/>
          <a:chExt cx="0" cy="0"/>
        </a:xfrm>
      </p:grpSpPr>
      <p:sp>
        <p:nvSpPr>
          <p:cNvPr id="682" name="Google Shape;682;g30c9014c098_0_10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3" name="Google Shape;683;g30c9014c098_0_10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g30c9014c098_0_7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6" name="Google Shape;696;g30c9014c098_0_7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 name="Shape 704"/>
        <p:cNvGrpSpPr/>
        <p:nvPr/>
      </p:nvGrpSpPr>
      <p:grpSpPr>
        <a:xfrm>
          <a:off x="0" y="0"/>
          <a:ext cx="0" cy="0"/>
          <a:chOff x="0" y="0"/>
          <a:chExt cx="0" cy="0"/>
        </a:xfrm>
      </p:grpSpPr>
      <p:sp>
        <p:nvSpPr>
          <p:cNvPr id="705" name="Google Shape;705;g30c9014c098_0_10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6" name="Google Shape;706;g30c9014c098_0_10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2" name="Shape 712"/>
        <p:cNvGrpSpPr/>
        <p:nvPr/>
      </p:nvGrpSpPr>
      <p:grpSpPr>
        <a:xfrm>
          <a:off x="0" y="0"/>
          <a:ext cx="0" cy="0"/>
          <a:chOff x="0" y="0"/>
          <a:chExt cx="0" cy="0"/>
        </a:xfrm>
      </p:grpSpPr>
      <p:sp>
        <p:nvSpPr>
          <p:cNvPr id="713" name="Google Shape;713;g30c9014c098_0_10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4" name="Google Shape;714;g30c9014c098_0_10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g30c9014c098_0_10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0" name="Google Shape;720;g30c9014c098_0_10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g30c9014c098_0_10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8" name="Google Shape;728;g30c9014c098_0_10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4" name="Shape 734"/>
        <p:cNvGrpSpPr/>
        <p:nvPr/>
      </p:nvGrpSpPr>
      <p:grpSpPr>
        <a:xfrm>
          <a:off x="0" y="0"/>
          <a:ext cx="0" cy="0"/>
          <a:chOff x="0" y="0"/>
          <a:chExt cx="0" cy="0"/>
        </a:xfrm>
      </p:grpSpPr>
      <p:sp>
        <p:nvSpPr>
          <p:cNvPr id="735" name="Google Shape;735;g30c9014c098_0_10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6" name="Google Shape;736;g30c9014c098_0_10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0" name="Shape 740"/>
        <p:cNvGrpSpPr/>
        <p:nvPr/>
      </p:nvGrpSpPr>
      <p:grpSpPr>
        <a:xfrm>
          <a:off x="0" y="0"/>
          <a:ext cx="0" cy="0"/>
          <a:chOff x="0" y="0"/>
          <a:chExt cx="0" cy="0"/>
        </a:xfrm>
      </p:grpSpPr>
      <p:sp>
        <p:nvSpPr>
          <p:cNvPr id="741" name="Google Shape;741;g30c9014c098_0_10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2" name="Google Shape;742;g30c9014c098_0_10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g30c9014c098_0_10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8" name="Google Shape;748;g30c9014c098_0_10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2" name="Shape 752"/>
        <p:cNvGrpSpPr/>
        <p:nvPr/>
      </p:nvGrpSpPr>
      <p:grpSpPr>
        <a:xfrm>
          <a:off x="0" y="0"/>
          <a:ext cx="0" cy="0"/>
          <a:chOff x="0" y="0"/>
          <a:chExt cx="0" cy="0"/>
        </a:xfrm>
      </p:grpSpPr>
      <p:sp>
        <p:nvSpPr>
          <p:cNvPr id="753" name="Google Shape;753;g30c9014c098_0_10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4" name="Google Shape;754;g30c9014c098_0_10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0" name="Shape 760"/>
        <p:cNvGrpSpPr/>
        <p:nvPr/>
      </p:nvGrpSpPr>
      <p:grpSpPr>
        <a:xfrm>
          <a:off x="0" y="0"/>
          <a:ext cx="0" cy="0"/>
          <a:chOff x="0" y="0"/>
          <a:chExt cx="0" cy="0"/>
        </a:xfrm>
      </p:grpSpPr>
      <p:sp>
        <p:nvSpPr>
          <p:cNvPr id="761" name="Google Shape;761;g30c9014c098_0_10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2" name="Google Shape;762;g30c9014c098_0_10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6" name="Shape 766"/>
        <p:cNvGrpSpPr/>
        <p:nvPr/>
      </p:nvGrpSpPr>
      <p:grpSpPr>
        <a:xfrm>
          <a:off x="0" y="0"/>
          <a:ext cx="0" cy="0"/>
          <a:chOff x="0" y="0"/>
          <a:chExt cx="0" cy="0"/>
        </a:xfrm>
      </p:grpSpPr>
      <p:sp>
        <p:nvSpPr>
          <p:cNvPr id="767" name="Google Shape;767;g30c9014c098_0_10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8" name="Google Shape;768;g30c9014c098_0_10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4" name="Shape 774"/>
        <p:cNvGrpSpPr/>
        <p:nvPr/>
      </p:nvGrpSpPr>
      <p:grpSpPr>
        <a:xfrm>
          <a:off x="0" y="0"/>
          <a:ext cx="0" cy="0"/>
          <a:chOff x="0" y="0"/>
          <a:chExt cx="0" cy="0"/>
        </a:xfrm>
      </p:grpSpPr>
      <p:sp>
        <p:nvSpPr>
          <p:cNvPr id="775" name="Google Shape;775;g30c9014c098_0_10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6" name="Google Shape;776;g30c9014c098_0_10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2" name="Shape 782"/>
        <p:cNvGrpSpPr/>
        <p:nvPr/>
      </p:nvGrpSpPr>
      <p:grpSpPr>
        <a:xfrm>
          <a:off x="0" y="0"/>
          <a:ext cx="0" cy="0"/>
          <a:chOff x="0" y="0"/>
          <a:chExt cx="0" cy="0"/>
        </a:xfrm>
      </p:grpSpPr>
      <p:sp>
        <p:nvSpPr>
          <p:cNvPr id="783" name="Google Shape;783;g314a55a32f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4" name="Google Shape;784;g314a55a32f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8" name="Shape 788"/>
        <p:cNvGrpSpPr/>
        <p:nvPr/>
      </p:nvGrpSpPr>
      <p:grpSpPr>
        <a:xfrm>
          <a:off x="0" y="0"/>
          <a:ext cx="0" cy="0"/>
          <a:chOff x="0" y="0"/>
          <a:chExt cx="0" cy="0"/>
        </a:xfrm>
      </p:grpSpPr>
      <p:sp>
        <p:nvSpPr>
          <p:cNvPr id="789" name="Google Shape;789;g30c9014c098_0_10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0" name="Google Shape;790;g30c9014c098_0_10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6" name="Shape 796"/>
        <p:cNvGrpSpPr/>
        <p:nvPr/>
      </p:nvGrpSpPr>
      <p:grpSpPr>
        <a:xfrm>
          <a:off x="0" y="0"/>
          <a:ext cx="0" cy="0"/>
          <a:chOff x="0" y="0"/>
          <a:chExt cx="0" cy="0"/>
        </a:xfrm>
      </p:grpSpPr>
      <p:sp>
        <p:nvSpPr>
          <p:cNvPr id="797" name="Google Shape;797;g30c9014c098_0_1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8" name="Google Shape;798;g30c9014c098_0_1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2" name="Shape 802"/>
        <p:cNvGrpSpPr/>
        <p:nvPr/>
      </p:nvGrpSpPr>
      <p:grpSpPr>
        <a:xfrm>
          <a:off x="0" y="0"/>
          <a:ext cx="0" cy="0"/>
          <a:chOff x="0" y="0"/>
          <a:chExt cx="0" cy="0"/>
        </a:xfrm>
      </p:grpSpPr>
      <p:sp>
        <p:nvSpPr>
          <p:cNvPr id="803" name="Google Shape;803;g30c9014c098_0_1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4" name="Google Shape;804;g30c9014c098_0_1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8" name="Shape 808"/>
        <p:cNvGrpSpPr/>
        <p:nvPr/>
      </p:nvGrpSpPr>
      <p:grpSpPr>
        <a:xfrm>
          <a:off x="0" y="0"/>
          <a:ext cx="0" cy="0"/>
          <a:chOff x="0" y="0"/>
          <a:chExt cx="0" cy="0"/>
        </a:xfrm>
      </p:grpSpPr>
      <p:sp>
        <p:nvSpPr>
          <p:cNvPr id="809" name="Google Shape;809;g30c9014c098_0_1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0" name="Google Shape;810;g30c9014c098_0_1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8" name="Shape 818"/>
        <p:cNvGrpSpPr/>
        <p:nvPr/>
      </p:nvGrpSpPr>
      <p:grpSpPr>
        <a:xfrm>
          <a:off x="0" y="0"/>
          <a:ext cx="0" cy="0"/>
          <a:chOff x="0" y="0"/>
          <a:chExt cx="0" cy="0"/>
        </a:xfrm>
      </p:grpSpPr>
      <p:sp>
        <p:nvSpPr>
          <p:cNvPr id="819" name="Google Shape;819;g30c9014c098_0_1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0" name="Google Shape;820;g30c9014c098_0_1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4" name="Shape 824"/>
        <p:cNvGrpSpPr/>
        <p:nvPr/>
      </p:nvGrpSpPr>
      <p:grpSpPr>
        <a:xfrm>
          <a:off x="0" y="0"/>
          <a:ext cx="0" cy="0"/>
          <a:chOff x="0" y="0"/>
          <a:chExt cx="0" cy="0"/>
        </a:xfrm>
      </p:grpSpPr>
      <p:sp>
        <p:nvSpPr>
          <p:cNvPr id="825" name="Google Shape;825;g30c9014c098_0_1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6" name="Google Shape;826;g30c9014c098_0_1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0" name="Shape 830"/>
        <p:cNvGrpSpPr/>
        <p:nvPr/>
      </p:nvGrpSpPr>
      <p:grpSpPr>
        <a:xfrm>
          <a:off x="0" y="0"/>
          <a:ext cx="0" cy="0"/>
          <a:chOff x="0" y="0"/>
          <a:chExt cx="0" cy="0"/>
        </a:xfrm>
      </p:grpSpPr>
      <p:sp>
        <p:nvSpPr>
          <p:cNvPr id="831" name="Google Shape;831;g30c9014c098_0_1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2" name="Google Shape;832;g30c9014c098_0_1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6" name="Shape 836"/>
        <p:cNvGrpSpPr/>
        <p:nvPr/>
      </p:nvGrpSpPr>
      <p:grpSpPr>
        <a:xfrm>
          <a:off x="0" y="0"/>
          <a:ext cx="0" cy="0"/>
          <a:chOff x="0" y="0"/>
          <a:chExt cx="0" cy="0"/>
        </a:xfrm>
      </p:grpSpPr>
      <p:sp>
        <p:nvSpPr>
          <p:cNvPr id="837" name="Google Shape;837;g30c9014c098_0_1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8" name="Google Shape;838;g30c9014c098_0_1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2" name="Shape 842"/>
        <p:cNvGrpSpPr/>
        <p:nvPr/>
      </p:nvGrpSpPr>
      <p:grpSpPr>
        <a:xfrm>
          <a:off x="0" y="0"/>
          <a:ext cx="0" cy="0"/>
          <a:chOff x="0" y="0"/>
          <a:chExt cx="0" cy="0"/>
        </a:xfrm>
      </p:grpSpPr>
      <p:sp>
        <p:nvSpPr>
          <p:cNvPr id="843" name="Google Shape;843;g31185504bec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4" name="Google Shape;844;g31185504bec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2" name="Shape 852"/>
        <p:cNvGrpSpPr/>
        <p:nvPr/>
      </p:nvGrpSpPr>
      <p:grpSpPr>
        <a:xfrm>
          <a:off x="0" y="0"/>
          <a:ext cx="0" cy="0"/>
          <a:chOff x="0" y="0"/>
          <a:chExt cx="0" cy="0"/>
        </a:xfrm>
      </p:grpSpPr>
      <p:sp>
        <p:nvSpPr>
          <p:cNvPr id="853" name="Google Shape;853;g31185504bec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4" name="Google Shape;854;g31185504bec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1" name="Shape 861"/>
        <p:cNvGrpSpPr/>
        <p:nvPr/>
      </p:nvGrpSpPr>
      <p:grpSpPr>
        <a:xfrm>
          <a:off x="0" y="0"/>
          <a:ext cx="0" cy="0"/>
          <a:chOff x="0" y="0"/>
          <a:chExt cx="0" cy="0"/>
        </a:xfrm>
      </p:grpSpPr>
      <p:sp>
        <p:nvSpPr>
          <p:cNvPr id="862" name="Google Shape;862;g31185504bec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3" name="Google Shape;863;g31185504bec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9" name="Shape 869"/>
        <p:cNvGrpSpPr/>
        <p:nvPr/>
      </p:nvGrpSpPr>
      <p:grpSpPr>
        <a:xfrm>
          <a:off x="0" y="0"/>
          <a:ext cx="0" cy="0"/>
          <a:chOff x="0" y="0"/>
          <a:chExt cx="0" cy="0"/>
        </a:xfrm>
      </p:grpSpPr>
      <p:sp>
        <p:nvSpPr>
          <p:cNvPr id="870" name="Google Shape;870;g31185504bec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1" name="Google Shape;871;g31185504bec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8" name="Shape 878"/>
        <p:cNvGrpSpPr/>
        <p:nvPr/>
      </p:nvGrpSpPr>
      <p:grpSpPr>
        <a:xfrm>
          <a:off x="0" y="0"/>
          <a:ext cx="0" cy="0"/>
          <a:chOff x="0" y="0"/>
          <a:chExt cx="0" cy="0"/>
        </a:xfrm>
      </p:grpSpPr>
      <p:sp>
        <p:nvSpPr>
          <p:cNvPr id="879" name="Google Shape;879;g31185504bec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0" name="Google Shape;880;g31185504bec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6" name="Shape 886"/>
        <p:cNvGrpSpPr/>
        <p:nvPr/>
      </p:nvGrpSpPr>
      <p:grpSpPr>
        <a:xfrm>
          <a:off x="0" y="0"/>
          <a:ext cx="0" cy="0"/>
          <a:chOff x="0" y="0"/>
          <a:chExt cx="0" cy="0"/>
        </a:xfrm>
      </p:grpSpPr>
      <p:sp>
        <p:nvSpPr>
          <p:cNvPr id="887" name="Google Shape;887;g31185504bec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8" name="Google Shape;888;g31185504bec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3" name="Shape 893"/>
        <p:cNvGrpSpPr/>
        <p:nvPr/>
      </p:nvGrpSpPr>
      <p:grpSpPr>
        <a:xfrm>
          <a:off x="0" y="0"/>
          <a:ext cx="0" cy="0"/>
          <a:chOff x="0" y="0"/>
          <a:chExt cx="0" cy="0"/>
        </a:xfrm>
      </p:grpSpPr>
      <p:sp>
        <p:nvSpPr>
          <p:cNvPr id="894" name="Google Shape;894;g31185504bec_0_2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5" name="Google Shape;895;g31185504bec_0_2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1" name="Shape 901"/>
        <p:cNvGrpSpPr/>
        <p:nvPr/>
      </p:nvGrpSpPr>
      <p:grpSpPr>
        <a:xfrm>
          <a:off x="0" y="0"/>
          <a:ext cx="0" cy="0"/>
          <a:chOff x="0" y="0"/>
          <a:chExt cx="0" cy="0"/>
        </a:xfrm>
      </p:grpSpPr>
      <p:sp>
        <p:nvSpPr>
          <p:cNvPr id="902" name="Google Shape;902;g31185504bec_0_2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3" name="Google Shape;903;g31185504bec_0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6" name="Shape 906"/>
        <p:cNvGrpSpPr/>
        <p:nvPr/>
      </p:nvGrpSpPr>
      <p:grpSpPr>
        <a:xfrm>
          <a:off x="0" y="0"/>
          <a:ext cx="0" cy="0"/>
          <a:chOff x="0" y="0"/>
          <a:chExt cx="0" cy="0"/>
        </a:xfrm>
      </p:grpSpPr>
      <p:sp>
        <p:nvSpPr>
          <p:cNvPr id="907" name="Google Shape;907;g31185504bec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8" name="Google Shape;908;g31185504bec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3" name="Shape 913"/>
        <p:cNvGrpSpPr/>
        <p:nvPr/>
      </p:nvGrpSpPr>
      <p:grpSpPr>
        <a:xfrm>
          <a:off x="0" y="0"/>
          <a:ext cx="0" cy="0"/>
          <a:chOff x="0" y="0"/>
          <a:chExt cx="0" cy="0"/>
        </a:xfrm>
      </p:grpSpPr>
      <p:sp>
        <p:nvSpPr>
          <p:cNvPr id="914" name="Google Shape;914;g31609bb678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5" name="Google Shape;915;g31609bb678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0" name="Shape 920"/>
        <p:cNvGrpSpPr/>
        <p:nvPr/>
      </p:nvGrpSpPr>
      <p:grpSpPr>
        <a:xfrm>
          <a:off x="0" y="0"/>
          <a:ext cx="0" cy="0"/>
          <a:chOff x="0" y="0"/>
          <a:chExt cx="0" cy="0"/>
        </a:xfrm>
      </p:grpSpPr>
      <p:sp>
        <p:nvSpPr>
          <p:cNvPr id="921" name="Google Shape;921;g31609bb6788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2" name="Google Shape;922;g31609bb6788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6" name="Shape 926"/>
        <p:cNvGrpSpPr/>
        <p:nvPr/>
      </p:nvGrpSpPr>
      <p:grpSpPr>
        <a:xfrm>
          <a:off x="0" y="0"/>
          <a:ext cx="0" cy="0"/>
          <a:chOff x="0" y="0"/>
          <a:chExt cx="0" cy="0"/>
        </a:xfrm>
      </p:grpSpPr>
      <p:sp>
        <p:nvSpPr>
          <p:cNvPr id="927" name="Google Shape;927;g31185504bec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8" name="Google Shape;928;g31185504bec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3" name="Shape 933"/>
        <p:cNvGrpSpPr/>
        <p:nvPr/>
      </p:nvGrpSpPr>
      <p:grpSpPr>
        <a:xfrm>
          <a:off x="0" y="0"/>
          <a:ext cx="0" cy="0"/>
          <a:chOff x="0" y="0"/>
          <a:chExt cx="0" cy="0"/>
        </a:xfrm>
      </p:grpSpPr>
      <p:sp>
        <p:nvSpPr>
          <p:cNvPr id="934" name="Google Shape;934;g31185504bec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5" name="Google Shape;935;g31185504bec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0" name="Shape 940"/>
        <p:cNvGrpSpPr/>
        <p:nvPr/>
      </p:nvGrpSpPr>
      <p:grpSpPr>
        <a:xfrm>
          <a:off x="0" y="0"/>
          <a:ext cx="0" cy="0"/>
          <a:chOff x="0" y="0"/>
          <a:chExt cx="0" cy="0"/>
        </a:xfrm>
      </p:grpSpPr>
      <p:sp>
        <p:nvSpPr>
          <p:cNvPr id="941" name="Google Shape;941;g31185504bec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2" name="Google Shape;942;g31185504bec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0" name="Shape 950"/>
        <p:cNvGrpSpPr/>
        <p:nvPr/>
      </p:nvGrpSpPr>
      <p:grpSpPr>
        <a:xfrm>
          <a:off x="0" y="0"/>
          <a:ext cx="0" cy="0"/>
          <a:chOff x="0" y="0"/>
          <a:chExt cx="0" cy="0"/>
        </a:xfrm>
      </p:grpSpPr>
      <p:sp>
        <p:nvSpPr>
          <p:cNvPr id="951" name="Google Shape;951;g31609bb6788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2" name="Google Shape;952;g31609bb6788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6" name="Shape 956"/>
        <p:cNvGrpSpPr/>
        <p:nvPr/>
      </p:nvGrpSpPr>
      <p:grpSpPr>
        <a:xfrm>
          <a:off x="0" y="0"/>
          <a:ext cx="0" cy="0"/>
          <a:chOff x="0" y="0"/>
          <a:chExt cx="0" cy="0"/>
        </a:xfrm>
      </p:grpSpPr>
      <p:sp>
        <p:nvSpPr>
          <p:cNvPr id="957" name="Google Shape;957;g31185504bec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8" name="Google Shape;958;g31185504bec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4" name="Shape 964"/>
        <p:cNvGrpSpPr/>
        <p:nvPr/>
      </p:nvGrpSpPr>
      <p:grpSpPr>
        <a:xfrm>
          <a:off x="0" y="0"/>
          <a:ext cx="0" cy="0"/>
          <a:chOff x="0" y="0"/>
          <a:chExt cx="0" cy="0"/>
        </a:xfrm>
      </p:grpSpPr>
      <p:sp>
        <p:nvSpPr>
          <p:cNvPr id="965" name="Google Shape;965;g31185504bec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6" name="Google Shape;966;g31185504bec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1" name="Shape 971"/>
        <p:cNvGrpSpPr/>
        <p:nvPr/>
      </p:nvGrpSpPr>
      <p:grpSpPr>
        <a:xfrm>
          <a:off x="0" y="0"/>
          <a:ext cx="0" cy="0"/>
          <a:chOff x="0" y="0"/>
          <a:chExt cx="0" cy="0"/>
        </a:xfrm>
      </p:grpSpPr>
      <p:sp>
        <p:nvSpPr>
          <p:cNvPr id="972" name="Google Shape;972;g31185504bec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3" name="Google Shape;973;g31185504bec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9" name="Shape 979"/>
        <p:cNvGrpSpPr/>
        <p:nvPr/>
      </p:nvGrpSpPr>
      <p:grpSpPr>
        <a:xfrm>
          <a:off x="0" y="0"/>
          <a:ext cx="0" cy="0"/>
          <a:chOff x="0" y="0"/>
          <a:chExt cx="0" cy="0"/>
        </a:xfrm>
      </p:grpSpPr>
      <p:sp>
        <p:nvSpPr>
          <p:cNvPr id="980" name="Google Shape;980;g31185504bec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1" name="Google Shape;981;g31185504bec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1" name="Shape 991"/>
        <p:cNvGrpSpPr/>
        <p:nvPr/>
      </p:nvGrpSpPr>
      <p:grpSpPr>
        <a:xfrm>
          <a:off x="0" y="0"/>
          <a:ext cx="0" cy="0"/>
          <a:chOff x="0" y="0"/>
          <a:chExt cx="0" cy="0"/>
        </a:xfrm>
      </p:grpSpPr>
      <p:sp>
        <p:nvSpPr>
          <p:cNvPr id="992" name="Google Shape;992;g31185504bec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3" name="Google Shape;993;g31185504bec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8" name="Shape 998"/>
        <p:cNvGrpSpPr/>
        <p:nvPr/>
      </p:nvGrpSpPr>
      <p:grpSpPr>
        <a:xfrm>
          <a:off x="0" y="0"/>
          <a:ext cx="0" cy="0"/>
          <a:chOff x="0" y="0"/>
          <a:chExt cx="0" cy="0"/>
        </a:xfrm>
      </p:grpSpPr>
      <p:sp>
        <p:nvSpPr>
          <p:cNvPr id="999" name="Google Shape;999;g31185504bec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0" name="Google Shape;1000;g31185504bec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5" name="Shape 1005"/>
        <p:cNvGrpSpPr/>
        <p:nvPr/>
      </p:nvGrpSpPr>
      <p:grpSpPr>
        <a:xfrm>
          <a:off x="0" y="0"/>
          <a:ext cx="0" cy="0"/>
          <a:chOff x="0" y="0"/>
          <a:chExt cx="0" cy="0"/>
        </a:xfrm>
      </p:grpSpPr>
      <p:sp>
        <p:nvSpPr>
          <p:cNvPr id="1006" name="Google Shape;1006;g31185504bec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7" name="Google Shape;1007;g31185504bec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2" name="Shape 1012"/>
        <p:cNvGrpSpPr/>
        <p:nvPr/>
      </p:nvGrpSpPr>
      <p:grpSpPr>
        <a:xfrm>
          <a:off x="0" y="0"/>
          <a:ext cx="0" cy="0"/>
          <a:chOff x="0" y="0"/>
          <a:chExt cx="0" cy="0"/>
        </a:xfrm>
      </p:grpSpPr>
      <p:sp>
        <p:nvSpPr>
          <p:cNvPr id="1013" name="Google Shape;1013;g31185504bec_0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4" name="Google Shape;1014;g31185504bec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9" name="Shape 1019"/>
        <p:cNvGrpSpPr/>
        <p:nvPr/>
      </p:nvGrpSpPr>
      <p:grpSpPr>
        <a:xfrm>
          <a:off x="0" y="0"/>
          <a:ext cx="0" cy="0"/>
          <a:chOff x="0" y="0"/>
          <a:chExt cx="0" cy="0"/>
        </a:xfrm>
      </p:grpSpPr>
      <p:sp>
        <p:nvSpPr>
          <p:cNvPr id="1020" name="Google Shape;1020;g31185504bec_0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1" name="Google Shape;1021;g31185504bec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6" name="Shape 1026"/>
        <p:cNvGrpSpPr/>
        <p:nvPr/>
      </p:nvGrpSpPr>
      <p:grpSpPr>
        <a:xfrm>
          <a:off x="0" y="0"/>
          <a:ext cx="0" cy="0"/>
          <a:chOff x="0" y="0"/>
          <a:chExt cx="0" cy="0"/>
        </a:xfrm>
      </p:grpSpPr>
      <p:sp>
        <p:nvSpPr>
          <p:cNvPr id="1027" name="Google Shape;1027;g316f224999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8" name="Google Shape;1028;g316f224999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2" name="Shape 1032"/>
        <p:cNvGrpSpPr/>
        <p:nvPr/>
      </p:nvGrpSpPr>
      <p:grpSpPr>
        <a:xfrm>
          <a:off x="0" y="0"/>
          <a:ext cx="0" cy="0"/>
          <a:chOff x="0" y="0"/>
          <a:chExt cx="0" cy="0"/>
        </a:xfrm>
      </p:grpSpPr>
      <p:sp>
        <p:nvSpPr>
          <p:cNvPr id="1033" name="Google Shape;1033;g31185504bec_0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4" name="Google Shape;1034;g31185504bec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9" name="Shape 1039"/>
        <p:cNvGrpSpPr/>
        <p:nvPr/>
      </p:nvGrpSpPr>
      <p:grpSpPr>
        <a:xfrm>
          <a:off x="0" y="0"/>
          <a:ext cx="0" cy="0"/>
          <a:chOff x="0" y="0"/>
          <a:chExt cx="0" cy="0"/>
        </a:xfrm>
      </p:grpSpPr>
      <p:sp>
        <p:nvSpPr>
          <p:cNvPr id="1040" name="Google Shape;1040;g31185504bec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1" name="Google Shape;1041;g31185504bec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5" name="Shape 1045"/>
        <p:cNvGrpSpPr/>
        <p:nvPr/>
      </p:nvGrpSpPr>
      <p:grpSpPr>
        <a:xfrm>
          <a:off x="0" y="0"/>
          <a:ext cx="0" cy="0"/>
          <a:chOff x="0" y="0"/>
          <a:chExt cx="0" cy="0"/>
        </a:xfrm>
      </p:grpSpPr>
      <p:sp>
        <p:nvSpPr>
          <p:cNvPr id="1046" name="Google Shape;1046;g31185504bec_0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7" name="Google Shape;1047;g31185504bec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2" name="Shape 1052"/>
        <p:cNvGrpSpPr/>
        <p:nvPr/>
      </p:nvGrpSpPr>
      <p:grpSpPr>
        <a:xfrm>
          <a:off x="0" y="0"/>
          <a:ext cx="0" cy="0"/>
          <a:chOff x="0" y="0"/>
          <a:chExt cx="0" cy="0"/>
        </a:xfrm>
      </p:grpSpPr>
      <p:sp>
        <p:nvSpPr>
          <p:cNvPr id="1053" name="Google Shape;1053;g31185504bec_0_1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4" name="Google Shape;1054;g31185504bec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9" name="Shape 1059"/>
        <p:cNvGrpSpPr/>
        <p:nvPr/>
      </p:nvGrpSpPr>
      <p:grpSpPr>
        <a:xfrm>
          <a:off x="0" y="0"/>
          <a:ext cx="0" cy="0"/>
          <a:chOff x="0" y="0"/>
          <a:chExt cx="0" cy="0"/>
        </a:xfrm>
      </p:grpSpPr>
      <p:sp>
        <p:nvSpPr>
          <p:cNvPr id="1060" name="Google Shape;1060;g31185504bec_0_1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1" name="Google Shape;1061;g31185504bec_0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6" name="Shape 1066"/>
        <p:cNvGrpSpPr/>
        <p:nvPr/>
      </p:nvGrpSpPr>
      <p:grpSpPr>
        <a:xfrm>
          <a:off x="0" y="0"/>
          <a:ext cx="0" cy="0"/>
          <a:chOff x="0" y="0"/>
          <a:chExt cx="0" cy="0"/>
        </a:xfrm>
      </p:grpSpPr>
      <p:sp>
        <p:nvSpPr>
          <p:cNvPr id="1067" name="Google Shape;1067;g31185504bec_0_1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8" name="Google Shape;1068;g31185504bec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5" name="Shape 1075"/>
        <p:cNvGrpSpPr/>
        <p:nvPr/>
      </p:nvGrpSpPr>
      <p:grpSpPr>
        <a:xfrm>
          <a:off x="0" y="0"/>
          <a:ext cx="0" cy="0"/>
          <a:chOff x="0" y="0"/>
          <a:chExt cx="0" cy="0"/>
        </a:xfrm>
      </p:grpSpPr>
      <p:sp>
        <p:nvSpPr>
          <p:cNvPr id="1076" name="Google Shape;1076;g31185504bec_0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7" name="Google Shape;1077;g31185504bec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2" name="Shape 1082"/>
        <p:cNvGrpSpPr/>
        <p:nvPr/>
      </p:nvGrpSpPr>
      <p:grpSpPr>
        <a:xfrm>
          <a:off x="0" y="0"/>
          <a:ext cx="0" cy="0"/>
          <a:chOff x="0" y="0"/>
          <a:chExt cx="0" cy="0"/>
        </a:xfrm>
      </p:grpSpPr>
      <p:sp>
        <p:nvSpPr>
          <p:cNvPr id="1083" name="Google Shape;1083;g31185504bec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4" name="Google Shape;1084;g31185504bec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8" name="Shape 1088"/>
        <p:cNvGrpSpPr/>
        <p:nvPr/>
      </p:nvGrpSpPr>
      <p:grpSpPr>
        <a:xfrm>
          <a:off x="0" y="0"/>
          <a:ext cx="0" cy="0"/>
          <a:chOff x="0" y="0"/>
          <a:chExt cx="0" cy="0"/>
        </a:xfrm>
      </p:grpSpPr>
      <p:sp>
        <p:nvSpPr>
          <p:cNvPr id="1089" name="Google Shape;1089;g31185504bec_0_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0" name="Google Shape;1090;g31185504bec_0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5" name="Shape 1095"/>
        <p:cNvGrpSpPr/>
        <p:nvPr/>
      </p:nvGrpSpPr>
      <p:grpSpPr>
        <a:xfrm>
          <a:off x="0" y="0"/>
          <a:ext cx="0" cy="0"/>
          <a:chOff x="0" y="0"/>
          <a:chExt cx="0" cy="0"/>
        </a:xfrm>
      </p:grpSpPr>
      <p:sp>
        <p:nvSpPr>
          <p:cNvPr id="1096" name="Google Shape;1096;g31185504bec_0_2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7" name="Google Shape;1097;g31185504bec_0_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2" name="Shape 1102"/>
        <p:cNvGrpSpPr/>
        <p:nvPr/>
      </p:nvGrpSpPr>
      <p:grpSpPr>
        <a:xfrm>
          <a:off x="0" y="0"/>
          <a:ext cx="0" cy="0"/>
          <a:chOff x="0" y="0"/>
          <a:chExt cx="0" cy="0"/>
        </a:xfrm>
      </p:grpSpPr>
      <p:sp>
        <p:nvSpPr>
          <p:cNvPr id="1103" name="Google Shape;1103;g31185504bec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4" name="Google Shape;1104;g31185504bec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1" name="Shape 1111"/>
        <p:cNvGrpSpPr/>
        <p:nvPr/>
      </p:nvGrpSpPr>
      <p:grpSpPr>
        <a:xfrm>
          <a:off x="0" y="0"/>
          <a:ext cx="0" cy="0"/>
          <a:chOff x="0" y="0"/>
          <a:chExt cx="0" cy="0"/>
        </a:xfrm>
      </p:grpSpPr>
      <p:sp>
        <p:nvSpPr>
          <p:cNvPr id="1112" name="Google Shape;1112;g31185504bec_0_2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3" name="Google Shape;1113;g31185504bec_0_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9" name="Shape 1119"/>
        <p:cNvGrpSpPr/>
        <p:nvPr/>
      </p:nvGrpSpPr>
      <p:grpSpPr>
        <a:xfrm>
          <a:off x="0" y="0"/>
          <a:ext cx="0" cy="0"/>
          <a:chOff x="0" y="0"/>
          <a:chExt cx="0" cy="0"/>
        </a:xfrm>
      </p:grpSpPr>
      <p:sp>
        <p:nvSpPr>
          <p:cNvPr id="1120" name="Google Shape;1120;g31185504bec_0_2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1" name="Google Shape;1121;g31185504bec_0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6" name="Shape 1126"/>
        <p:cNvGrpSpPr/>
        <p:nvPr/>
      </p:nvGrpSpPr>
      <p:grpSpPr>
        <a:xfrm>
          <a:off x="0" y="0"/>
          <a:ext cx="0" cy="0"/>
          <a:chOff x="0" y="0"/>
          <a:chExt cx="0" cy="0"/>
        </a:xfrm>
      </p:grpSpPr>
      <p:sp>
        <p:nvSpPr>
          <p:cNvPr id="1127" name="Google Shape;1127;g31185504bec_0_3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8" name="Google Shape;1128;g31185504bec_0_3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4" name="Shape 1134"/>
        <p:cNvGrpSpPr/>
        <p:nvPr/>
      </p:nvGrpSpPr>
      <p:grpSpPr>
        <a:xfrm>
          <a:off x="0" y="0"/>
          <a:ext cx="0" cy="0"/>
          <a:chOff x="0" y="0"/>
          <a:chExt cx="0" cy="0"/>
        </a:xfrm>
      </p:grpSpPr>
      <p:sp>
        <p:nvSpPr>
          <p:cNvPr id="1135" name="Google Shape;1135;g31185504bec_0_2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6" name="Google Shape;1136;g31185504bec_0_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1" name="Shape 1141"/>
        <p:cNvGrpSpPr/>
        <p:nvPr/>
      </p:nvGrpSpPr>
      <p:grpSpPr>
        <a:xfrm>
          <a:off x="0" y="0"/>
          <a:ext cx="0" cy="0"/>
          <a:chOff x="0" y="0"/>
          <a:chExt cx="0" cy="0"/>
        </a:xfrm>
      </p:grpSpPr>
      <p:sp>
        <p:nvSpPr>
          <p:cNvPr id="1142" name="Google Shape;1142;g31185504bec_0_2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3" name="Google Shape;1143;g31185504bec_0_2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9" name="Shape 1149"/>
        <p:cNvGrpSpPr/>
        <p:nvPr/>
      </p:nvGrpSpPr>
      <p:grpSpPr>
        <a:xfrm>
          <a:off x="0" y="0"/>
          <a:ext cx="0" cy="0"/>
          <a:chOff x="0" y="0"/>
          <a:chExt cx="0" cy="0"/>
        </a:xfrm>
      </p:grpSpPr>
      <p:sp>
        <p:nvSpPr>
          <p:cNvPr id="1150" name="Google Shape;1150;g31185504bec_0_2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1" name="Google Shape;1151;g31185504bec_0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5" name="Shape 1155"/>
        <p:cNvGrpSpPr/>
        <p:nvPr/>
      </p:nvGrpSpPr>
      <p:grpSpPr>
        <a:xfrm>
          <a:off x="0" y="0"/>
          <a:ext cx="0" cy="0"/>
          <a:chOff x="0" y="0"/>
          <a:chExt cx="0" cy="0"/>
        </a:xfrm>
      </p:grpSpPr>
      <p:sp>
        <p:nvSpPr>
          <p:cNvPr id="1156" name="Google Shape;1156;g31185504bec_0_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7" name="Google Shape;1157;g31185504bec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1" name="Shape 1161"/>
        <p:cNvGrpSpPr/>
        <p:nvPr/>
      </p:nvGrpSpPr>
      <p:grpSpPr>
        <a:xfrm>
          <a:off x="0" y="0"/>
          <a:ext cx="0" cy="0"/>
          <a:chOff x="0" y="0"/>
          <a:chExt cx="0" cy="0"/>
        </a:xfrm>
      </p:grpSpPr>
      <p:sp>
        <p:nvSpPr>
          <p:cNvPr id="1162" name="Google Shape;1162;g31185504bec_0_2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3" name="Google Shape;1163;g31185504bec_0_2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7" name="Shape 1167"/>
        <p:cNvGrpSpPr/>
        <p:nvPr/>
      </p:nvGrpSpPr>
      <p:grpSpPr>
        <a:xfrm>
          <a:off x="0" y="0"/>
          <a:ext cx="0" cy="0"/>
          <a:chOff x="0" y="0"/>
          <a:chExt cx="0" cy="0"/>
        </a:xfrm>
      </p:grpSpPr>
      <p:sp>
        <p:nvSpPr>
          <p:cNvPr id="1168" name="Google Shape;1168;g31185504bec_0_2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9" name="Google Shape;1169;g31185504bec_0_2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2" name="Shape 1172"/>
        <p:cNvGrpSpPr/>
        <p:nvPr/>
      </p:nvGrpSpPr>
      <p:grpSpPr>
        <a:xfrm>
          <a:off x="0" y="0"/>
          <a:ext cx="0" cy="0"/>
          <a:chOff x="0" y="0"/>
          <a:chExt cx="0" cy="0"/>
        </a:xfrm>
      </p:grpSpPr>
      <p:sp>
        <p:nvSpPr>
          <p:cNvPr id="1173" name="Google Shape;1173;g31185504bec_0_2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4" name="Google Shape;1174;g31185504bec_0_2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5" name="Shape 1185"/>
        <p:cNvGrpSpPr/>
        <p:nvPr/>
      </p:nvGrpSpPr>
      <p:grpSpPr>
        <a:xfrm>
          <a:off x="0" y="0"/>
          <a:ext cx="0" cy="0"/>
          <a:chOff x="0" y="0"/>
          <a:chExt cx="0" cy="0"/>
        </a:xfrm>
      </p:grpSpPr>
      <p:sp>
        <p:nvSpPr>
          <p:cNvPr id="1186" name="Google Shape;1186;g31185504bec_0_2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7" name="Google Shape;1187;g31185504bec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1" name="Shape 1191"/>
        <p:cNvGrpSpPr/>
        <p:nvPr/>
      </p:nvGrpSpPr>
      <p:grpSpPr>
        <a:xfrm>
          <a:off x="0" y="0"/>
          <a:ext cx="0" cy="0"/>
          <a:chOff x="0" y="0"/>
          <a:chExt cx="0" cy="0"/>
        </a:xfrm>
      </p:grpSpPr>
      <p:sp>
        <p:nvSpPr>
          <p:cNvPr id="1192" name="Google Shape;1192;g31185504bec_0_2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3" name="Google Shape;1193;g31185504bec_0_2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6" name="Shape 1196"/>
        <p:cNvGrpSpPr/>
        <p:nvPr/>
      </p:nvGrpSpPr>
      <p:grpSpPr>
        <a:xfrm>
          <a:off x="0" y="0"/>
          <a:ext cx="0" cy="0"/>
          <a:chOff x="0" y="0"/>
          <a:chExt cx="0" cy="0"/>
        </a:xfrm>
      </p:grpSpPr>
      <p:sp>
        <p:nvSpPr>
          <p:cNvPr id="1197" name="Google Shape;1197;g31185504bec_0_3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8" name="Google Shape;1198;g31185504bec_0_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2" name="Shape 1202"/>
        <p:cNvGrpSpPr/>
        <p:nvPr/>
      </p:nvGrpSpPr>
      <p:grpSpPr>
        <a:xfrm>
          <a:off x="0" y="0"/>
          <a:ext cx="0" cy="0"/>
          <a:chOff x="0" y="0"/>
          <a:chExt cx="0" cy="0"/>
        </a:xfrm>
      </p:grpSpPr>
      <p:sp>
        <p:nvSpPr>
          <p:cNvPr id="1203" name="Google Shape;1203;g31185504bec_0_3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4" name="Google Shape;1204;g31185504bec_0_3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grpSp>
        <p:nvGrpSpPr>
          <p:cNvPr id="10" name="Google Shape;10;p2"/>
          <p:cNvGrpSpPr/>
          <p:nvPr/>
        </p:nvGrpSpPr>
        <p:grpSpPr>
          <a:xfrm>
            <a:off x="4350279" y="2855377"/>
            <a:ext cx="443589" cy="105632"/>
            <a:chOff x="4137525" y="2915950"/>
            <a:chExt cx="869100" cy="207000"/>
          </a:xfrm>
        </p:grpSpPr>
        <p:sp>
          <p:nvSpPr>
            <p:cNvPr id="11" name="Google Shape;11;p2"/>
            <p:cNvSpPr/>
            <p:nvPr/>
          </p:nvSpPr>
          <p:spPr>
            <a:xfrm>
              <a:off x="446857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47996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41375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671258" y="990800"/>
            <a:ext cx="7801500" cy="1730100"/>
          </a:xfrm>
          <a:prstGeom prst="rect">
            <a:avLst/>
          </a:prstGeom>
        </p:spPr>
        <p:txBody>
          <a:bodyPr anchorCtr="0" anchor="b" bIns="91425" lIns="91425" spcFirstLastPara="1" rIns="91425" wrap="square" tIns="91425">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5" name="Google Shape;15;p2"/>
          <p:cNvSpPr txBox="1"/>
          <p:nvPr>
            <p:ph idx="1" type="subTitle"/>
          </p:nvPr>
        </p:nvSpPr>
        <p:spPr>
          <a:xfrm>
            <a:off x="671250" y="3174876"/>
            <a:ext cx="78015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6" name="Google Shape;16;p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671250" y="2141250"/>
            <a:ext cx="7852200" cy="8610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p3"/>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3" name="Google Shape;23;p4"/>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 name="Google Shape;28;p5"/>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1" name="Google Shape;31;p6"/>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5" name="Google Shape;35;p7"/>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6" name="Shape 36"/>
        <p:cNvGrpSpPr/>
        <p:nvPr/>
      </p:nvGrpSpPr>
      <p:grpSpPr>
        <a:xfrm>
          <a:off x="0" y="0"/>
          <a:ext cx="0" cy="0"/>
          <a:chOff x="0" y="0"/>
          <a:chExt cx="0" cy="0"/>
        </a:xfrm>
      </p:grpSpPr>
      <p:sp>
        <p:nvSpPr>
          <p:cNvPr id="37" name="Google Shape;37;p8"/>
          <p:cNvSpPr txBox="1"/>
          <p:nvPr>
            <p:ph type="title"/>
          </p:nvPr>
        </p:nvSpPr>
        <p:spPr>
          <a:xfrm>
            <a:off x="490250" y="526350"/>
            <a:ext cx="62271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8" name="Google Shape;38;p8"/>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 name="Google Shape;41;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9"/>
          <p:cNvSpPr txBox="1"/>
          <p:nvPr>
            <p:ph type="title"/>
          </p:nvPr>
        </p:nvSpPr>
        <p:spPr>
          <a:xfrm>
            <a:off x="265500" y="1081400"/>
            <a:ext cx="4045200" cy="1710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3" name="Google Shape;43;p9"/>
          <p:cNvSpPr txBox="1"/>
          <p:nvPr>
            <p:ph idx="1" type="subTitle"/>
          </p:nvPr>
        </p:nvSpPr>
        <p:spPr>
          <a:xfrm>
            <a:off x="265500" y="28452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p:txBody>
      </p:sp>
      <p:sp>
        <p:nvSpPr>
          <p:cNvPr id="44" name="Google Shape;44;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5" name="Google Shape;45;p9"/>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48" name="Google Shape;48;p10"/>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11"/>
          <p:cNvSpPr txBox="1"/>
          <p:nvPr>
            <p:ph hasCustomPrompt="1" type="title"/>
          </p:nvPr>
        </p:nvSpPr>
        <p:spPr>
          <a:xfrm>
            <a:off x="311700" y="1255275"/>
            <a:ext cx="8520600" cy="18906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1" name="Google Shape;51;p11"/>
          <p:cNvSpPr txBox="1"/>
          <p:nvPr>
            <p:ph idx="1" type="body"/>
          </p:nvPr>
        </p:nvSpPr>
        <p:spPr>
          <a:xfrm>
            <a:off x="311700" y="32284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2" name="Google Shape;52;p11"/>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indent="-317500" lvl="1" marL="9144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indent="-317500" lvl="2" marL="13716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indent="-317500" lvl="3" marL="18288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indent="-317500" lvl="4" marL="22860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indent="-317500" lvl="5" marL="27432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indent="-317500" lvl="6" marL="32004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indent="-317500" lvl="7" marL="36576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indent="-317500" lvl="8" marL="41148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9pPr>
          </a:lstStyle>
          <a:p/>
        </p:txBody>
      </p:sp>
      <p:sp>
        <p:nvSpPr>
          <p:cNvPr id="8" name="Google Shape;8;p1"/>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xml"/><Relationship Id="rId3" Type="http://schemas.openxmlformats.org/officeDocument/2006/relationships/image" Target="../media/image12.png"/><Relationship Id="rId4" Type="http://schemas.openxmlformats.org/officeDocument/2006/relationships/image" Target="../media/image15.png"/><Relationship Id="rId5" Type="http://schemas.openxmlformats.org/officeDocument/2006/relationships/image" Target="../media/image10.png"/><Relationship Id="rId6" Type="http://schemas.openxmlformats.org/officeDocument/2006/relationships/image" Target="../media/image1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xml"/><Relationship Id="rId3" Type="http://schemas.openxmlformats.org/officeDocument/2006/relationships/hyperlink" Target="http://www.youtube.com/watch?v=tLjtOMBWvTo" TargetMode="External"/><Relationship Id="rId4" Type="http://schemas.openxmlformats.org/officeDocument/2006/relationships/image" Target="../media/image8.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www.youtube.com/watch?v=mVbL1N0ArOw" TargetMode="External"/><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6.png"/><Relationship Id="rId4" Type="http://schemas.openxmlformats.org/officeDocument/2006/relationships/image" Target="../media/image3.png"/><Relationship Id="rId5" Type="http://schemas.openxmlformats.org/officeDocument/2006/relationships/image" Target="../media/image6.png"/><Relationship Id="rId6" Type="http://schemas.openxmlformats.org/officeDocument/2006/relationships/image" Target="../media/image4.png"/><Relationship Id="rId7" Type="http://schemas.openxmlformats.org/officeDocument/2006/relationships/image" Target="../media/image9.png"/><Relationship Id="rId8"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s://wordwall.net/resource/80210477" TargetMode="Externa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6.png"/><Relationship Id="rId4" Type="http://schemas.openxmlformats.org/officeDocument/2006/relationships/image" Target="../media/image35.png"/><Relationship Id="rId5" Type="http://schemas.openxmlformats.org/officeDocument/2006/relationships/image" Target="../media/image3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36.png"/><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2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15.png"/><Relationship Id="rId4" Type="http://schemas.openxmlformats.org/officeDocument/2006/relationships/image" Target="../media/image12.png"/><Relationship Id="rId5" Type="http://schemas.openxmlformats.org/officeDocument/2006/relationships/image" Target="../media/image1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14.png"/><Relationship Id="rId4" Type="http://schemas.openxmlformats.org/officeDocument/2006/relationships/image" Target="../media/image2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1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3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3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hyperlink" Target="http://www.youtube.com/watch?v=AWJJnQybZlk" TargetMode="External"/><Relationship Id="rId4" Type="http://schemas.openxmlformats.org/officeDocument/2006/relationships/image" Target="../media/image25.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2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1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1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3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2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29.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image" Target="../media/image37.png"/><Relationship Id="rId7" Type="http://schemas.openxmlformats.org/officeDocument/2006/relationships/image" Target="../media/image2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30.png"/><Relationship Id="rId4" Type="http://schemas.openxmlformats.org/officeDocument/2006/relationships/image" Target="../media/image51.png"/><Relationship Id="rId5" Type="http://schemas.openxmlformats.org/officeDocument/2006/relationships/image" Target="../media/image3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4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38.png"/><Relationship Id="rId4" Type="http://schemas.openxmlformats.org/officeDocument/2006/relationships/image" Target="../media/image41.png"/><Relationship Id="rId5" Type="http://schemas.openxmlformats.org/officeDocument/2006/relationships/image" Target="../media/image40.png"/><Relationship Id="rId6" Type="http://schemas.openxmlformats.org/officeDocument/2006/relationships/image" Target="../media/image4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39.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 Id="rId3" Type="http://schemas.openxmlformats.org/officeDocument/2006/relationships/image" Target="../media/image39.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 Id="rId3" Type="http://schemas.openxmlformats.org/officeDocument/2006/relationships/image" Target="../media/image39.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 Id="rId3" Type="http://schemas.openxmlformats.org/officeDocument/2006/relationships/image" Target="../media/image4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 Id="rId3" Type="http://schemas.openxmlformats.org/officeDocument/2006/relationships/image" Target="../media/image44.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 Id="rId3" Type="http://schemas.openxmlformats.org/officeDocument/2006/relationships/image" Target="../media/image4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 Id="rId3" Type="http://schemas.openxmlformats.org/officeDocument/2006/relationships/image" Target="../media/image5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 Id="rId3" Type="http://schemas.openxmlformats.org/officeDocument/2006/relationships/image" Target="../media/image54.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 Id="rId3" Type="http://schemas.openxmlformats.org/officeDocument/2006/relationships/image" Target="../media/image46.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 Id="rId3" Type="http://schemas.openxmlformats.org/officeDocument/2006/relationships/image" Target="../media/image46.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 Id="rId3" Type="http://schemas.openxmlformats.org/officeDocument/2006/relationships/image" Target="../media/image46.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 Id="rId3" Type="http://schemas.openxmlformats.org/officeDocument/2006/relationships/image" Target="../media/image57.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 Id="rId3" Type="http://schemas.openxmlformats.org/officeDocument/2006/relationships/image" Target="../media/image57.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2.xml"/><Relationship Id="rId3" Type="http://schemas.openxmlformats.org/officeDocument/2006/relationships/image" Target="../media/image45.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 Id="rId3" Type="http://schemas.openxmlformats.org/officeDocument/2006/relationships/image" Target="../media/image49.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4.xml"/><Relationship Id="rId3" Type="http://schemas.openxmlformats.org/officeDocument/2006/relationships/image" Target="../media/image49.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5.xml"/><Relationship Id="rId3" Type="http://schemas.openxmlformats.org/officeDocument/2006/relationships/image" Target="../media/image50.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6.xml"/><Relationship Id="rId3" Type="http://schemas.openxmlformats.org/officeDocument/2006/relationships/image" Target="../media/image50.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7.xml"/><Relationship Id="rId3" Type="http://schemas.openxmlformats.org/officeDocument/2006/relationships/image" Target="../media/image48.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8.xml"/><Relationship Id="rId3" Type="http://schemas.openxmlformats.org/officeDocument/2006/relationships/image" Target="../media/image48.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1.xml"/><Relationship Id="rId3" Type="http://schemas.openxmlformats.org/officeDocument/2006/relationships/image" Target="../media/image55.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2.xml"/><Relationship Id="rId3" Type="http://schemas.openxmlformats.org/officeDocument/2006/relationships/image" Target="../media/image55.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3.xml"/><Relationship Id="rId3" Type="http://schemas.openxmlformats.org/officeDocument/2006/relationships/image" Target="../media/image64.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5.xml"/><Relationship Id="rId3" Type="http://schemas.openxmlformats.org/officeDocument/2006/relationships/image" Target="../media/image47.png"/><Relationship Id="rId4" Type="http://schemas.openxmlformats.org/officeDocument/2006/relationships/image" Target="../media/image58.png"/><Relationship Id="rId5" Type="http://schemas.openxmlformats.org/officeDocument/2006/relationships/image" Target="../media/image52.png"/><Relationship Id="rId6" Type="http://schemas.openxmlformats.org/officeDocument/2006/relationships/image" Target="../media/image53.png"/><Relationship Id="rId7" Type="http://schemas.openxmlformats.org/officeDocument/2006/relationships/image" Target="../media/image59.png"/><Relationship Id="rId8" Type="http://schemas.openxmlformats.org/officeDocument/2006/relationships/image" Target="../media/image67.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6.xml"/><Relationship Id="rId3" Type="http://schemas.openxmlformats.org/officeDocument/2006/relationships/image" Target="../media/image61.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7.xml"/><Relationship Id="rId3" Type="http://schemas.openxmlformats.org/officeDocument/2006/relationships/image" Target="../media/image47.png"/><Relationship Id="rId4" Type="http://schemas.openxmlformats.org/officeDocument/2006/relationships/image" Target="../media/image58.png"/><Relationship Id="rId5" Type="http://schemas.openxmlformats.org/officeDocument/2006/relationships/image" Target="../media/image52.png"/><Relationship Id="rId6" Type="http://schemas.openxmlformats.org/officeDocument/2006/relationships/image" Target="../media/image53.png"/><Relationship Id="rId7" Type="http://schemas.openxmlformats.org/officeDocument/2006/relationships/image" Target="../media/image59.png"/><Relationship Id="rId8" Type="http://schemas.openxmlformats.org/officeDocument/2006/relationships/image" Target="../media/image67.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9.xml"/><Relationship Id="rId3" Type="http://schemas.openxmlformats.org/officeDocument/2006/relationships/image" Target="../media/image56.png"/><Relationship Id="rId4" Type="http://schemas.openxmlformats.org/officeDocument/2006/relationships/image" Target="../media/image74.png"/><Relationship Id="rId5" Type="http://schemas.openxmlformats.org/officeDocument/2006/relationships/image" Target="../media/image66.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1.xml"/><Relationship Id="rId3" Type="http://schemas.openxmlformats.org/officeDocument/2006/relationships/image" Target="../media/image65.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2.xml"/><Relationship Id="rId3" Type="http://schemas.openxmlformats.org/officeDocument/2006/relationships/image" Target="../media/image69.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3.xml"/><Relationship Id="rId3" Type="http://schemas.openxmlformats.org/officeDocument/2006/relationships/image" Target="../media/image81.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4.xml"/><Relationship Id="rId3" Type="http://schemas.openxmlformats.org/officeDocument/2006/relationships/image" Target="../media/image71.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5.xml"/><Relationship Id="rId3" Type="http://schemas.openxmlformats.org/officeDocument/2006/relationships/image" Target="../media/image70.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6.xml"/><Relationship Id="rId3" Type="http://schemas.openxmlformats.org/officeDocument/2006/relationships/image" Target="../media/image72.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9.xml"/><Relationship Id="rId3" Type="http://schemas.openxmlformats.org/officeDocument/2006/relationships/image" Target="../media/image62.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0.xml"/><Relationship Id="rId3" Type="http://schemas.openxmlformats.org/officeDocument/2006/relationships/image" Target="../media/image63.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2.xml"/><Relationship Id="rId3" Type="http://schemas.openxmlformats.org/officeDocument/2006/relationships/image" Target="../media/image68.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4.xml"/><Relationship Id="rId3" Type="http://schemas.openxmlformats.org/officeDocument/2006/relationships/image" Target="../media/image68.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5.xml"/><Relationship Id="rId3" Type="http://schemas.openxmlformats.org/officeDocument/2006/relationships/image" Target="../media/image78.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7.xml"/><Relationship Id="rId3" Type="http://schemas.openxmlformats.org/officeDocument/2006/relationships/image" Target="../media/image60.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9.xml"/><Relationship Id="rId3" Type="http://schemas.openxmlformats.org/officeDocument/2006/relationships/image" Target="../media/image77.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0.xml"/><Relationship Id="rId3" Type="http://schemas.openxmlformats.org/officeDocument/2006/relationships/image" Target="../media/image76.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1.xml"/><Relationship Id="rId3" Type="http://schemas.openxmlformats.org/officeDocument/2006/relationships/image" Target="../media/image76.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2.xml"/><Relationship Id="rId3" Type="http://schemas.openxmlformats.org/officeDocument/2006/relationships/image" Target="../media/image85.png"/><Relationship Id="rId4" Type="http://schemas.openxmlformats.org/officeDocument/2006/relationships/image" Target="../media/image73.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3.xml"/><Relationship Id="rId3" Type="http://schemas.openxmlformats.org/officeDocument/2006/relationships/image" Target="../media/image85.png"/><Relationship Id="rId4" Type="http://schemas.openxmlformats.org/officeDocument/2006/relationships/image" Target="../media/image73.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4.xml"/><Relationship Id="rId3" Type="http://schemas.openxmlformats.org/officeDocument/2006/relationships/image" Target="../media/image86.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5.xml"/><Relationship Id="rId3" Type="http://schemas.openxmlformats.org/officeDocument/2006/relationships/image" Target="../media/image75.png"/><Relationship Id="rId4" Type="http://schemas.openxmlformats.org/officeDocument/2006/relationships/image" Target="../media/image80.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6.xml"/><Relationship Id="rId3" Type="http://schemas.openxmlformats.org/officeDocument/2006/relationships/image" Target="../media/image84.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7.xml"/><Relationship Id="rId3" Type="http://schemas.openxmlformats.org/officeDocument/2006/relationships/image" Target="../media/image82.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8.xml"/><Relationship Id="rId3" Type="http://schemas.openxmlformats.org/officeDocument/2006/relationships/image" Target="../media/image82.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0.xml"/><Relationship Id="rId3" Type="http://schemas.openxmlformats.org/officeDocument/2006/relationships/image" Target="../media/image87.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1.xml"/><Relationship Id="rId3" Type="http://schemas.openxmlformats.org/officeDocument/2006/relationships/image" Target="../media/image116.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3.xml"/><Relationship Id="rId3" Type="http://schemas.openxmlformats.org/officeDocument/2006/relationships/image" Target="../media/image93.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4.xml"/><Relationship Id="rId3" Type="http://schemas.openxmlformats.org/officeDocument/2006/relationships/image" Target="../media/image83.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5.xml"/><Relationship Id="rId3" Type="http://schemas.openxmlformats.org/officeDocument/2006/relationships/image" Target="../media/image79.png"/><Relationship Id="rId4" Type="http://schemas.openxmlformats.org/officeDocument/2006/relationships/image" Target="../media/image89.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7.xml"/><Relationship Id="rId3" Type="http://schemas.openxmlformats.org/officeDocument/2006/relationships/image" Target="../media/image88.png"/><Relationship Id="rId4" Type="http://schemas.openxmlformats.org/officeDocument/2006/relationships/image" Target="../media/image99.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8.xml"/><Relationship Id="rId3" Type="http://schemas.openxmlformats.org/officeDocument/2006/relationships/image" Target="../media/image108.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9.xml"/><Relationship Id="rId3" Type="http://schemas.openxmlformats.org/officeDocument/2006/relationships/image" Target="../media/image91.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0.xml"/><Relationship Id="rId3" Type="http://schemas.openxmlformats.org/officeDocument/2006/relationships/image" Target="../media/image90.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1.xml"/><Relationship Id="rId3" Type="http://schemas.openxmlformats.org/officeDocument/2006/relationships/image" Target="../media/image97.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2.xml"/><Relationship Id="rId3" Type="http://schemas.openxmlformats.org/officeDocument/2006/relationships/image" Target="../media/image95.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3.xml"/><Relationship Id="rId3" Type="http://schemas.openxmlformats.org/officeDocument/2006/relationships/image" Target="../media/image92.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4.xml"/><Relationship Id="rId3" Type="http://schemas.openxmlformats.org/officeDocument/2006/relationships/image" Target="../media/image101.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5.xml"/><Relationship Id="rId3" Type="http://schemas.openxmlformats.org/officeDocument/2006/relationships/image" Target="../media/image105.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7.xml"/><Relationship Id="rId3" Type="http://schemas.openxmlformats.org/officeDocument/2006/relationships/image" Target="../media/image94.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8.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9.xml"/><Relationship Id="rId3" Type="http://schemas.openxmlformats.org/officeDocument/2006/relationships/image" Target="../media/image103.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0.xml"/><Relationship Id="rId3" Type="http://schemas.openxmlformats.org/officeDocument/2006/relationships/image" Target="../media/image98.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1.xml"/><Relationship Id="rId3" Type="http://schemas.openxmlformats.org/officeDocument/2006/relationships/image" Target="../media/image100.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2.xml"/><Relationship Id="rId3" Type="http://schemas.openxmlformats.org/officeDocument/2006/relationships/image" Target="../media/image104.png"/><Relationship Id="rId4" Type="http://schemas.openxmlformats.org/officeDocument/2006/relationships/image" Target="../media/image96.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3.xml"/><Relationship Id="rId3" Type="http://schemas.openxmlformats.org/officeDocument/2006/relationships/image" Target="../media/image106.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4.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5.xml"/><Relationship Id="rId3" Type="http://schemas.openxmlformats.org/officeDocument/2006/relationships/image" Target="../media/image102.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6.xml"/><Relationship Id="rId3" Type="http://schemas.openxmlformats.org/officeDocument/2006/relationships/image" Target="../media/image107.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7.xml"/><Relationship Id="rId3" Type="http://schemas.openxmlformats.org/officeDocument/2006/relationships/image" Target="../media/image111.png"/><Relationship Id="rId4" Type="http://schemas.openxmlformats.org/officeDocument/2006/relationships/image" Target="../media/image110.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8.xml"/><Relationship Id="rId3" Type="http://schemas.openxmlformats.org/officeDocument/2006/relationships/image" Target="../media/image114.png"/><Relationship Id="rId4" Type="http://schemas.openxmlformats.org/officeDocument/2006/relationships/image" Target="../media/image110.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9.xml"/><Relationship Id="rId3" Type="http://schemas.openxmlformats.org/officeDocument/2006/relationships/image" Target="../media/image112.pn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0.xml"/><Relationship Id="rId3" Type="http://schemas.openxmlformats.org/officeDocument/2006/relationships/image" Target="../media/image109.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1.xml"/><Relationship Id="rId3" Type="http://schemas.openxmlformats.org/officeDocument/2006/relationships/image" Target="../media/image113.pn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2.xml"/><Relationship Id="rId3" Type="http://schemas.openxmlformats.org/officeDocument/2006/relationships/image" Target="../media/image80.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3.xml"/><Relationship Id="rId3" Type="http://schemas.openxmlformats.org/officeDocument/2006/relationships/image" Target="../media/image115.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4.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5.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6.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8.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9.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0.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3"/>
          <p:cNvSpPr txBox="1"/>
          <p:nvPr>
            <p:ph type="title"/>
          </p:nvPr>
        </p:nvSpPr>
        <p:spPr>
          <a:xfrm>
            <a:off x="311700" y="1255275"/>
            <a:ext cx="8520600" cy="18906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t>ROBBIE</a:t>
            </a:r>
            <a:endParaRPr/>
          </a:p>
        </p:txBody>
      </p:sp>
      <p:sp>
        <p:nvSpPr>
          <p:cNvPr id="60" name="Google Shape;60;p13"/>
          <p:cNvSpPr txBox="1"/>
          <p:nvPr>
            <p:ph idx="1" type="body"/>
          </p:nvPr>
        </p:nvSpPr>
        <p:spPr>
          <a:xfrm>
            <a:off x="311700" y="3057400"/>
            <a:ext cx="8520600" cy="1300800"/>
          </a:xfrm>
          <a:prstGeom prst="rect">
            <a:avLst/>
          </a:prstGeom>
        </p:spPr>
        <p:txBody>
          <a:bodyPr anchorCtr="0" anchor="t" bIns="91425" lIns="91425" spcFirstLastPara="1" rIns="91425" wrap="square" tIns="91425">
            <a:normAutofit/>
          </a:bodyPr>
          <a:lstStyle/>
          <a:p>
            <a:pPr indent="0" lvl="0" marL="0" rtl="0" algn="ctr">
              <a:spcBef>
                <a:spcPts val="0"/>
              </a:spcBef>
              <a:spcAft>
                <a:spcPts val="1200"/>
              </a:spcAft>
              <a:buNone/>
            </a:pPr>
            <a:r>
              <a:rPr lang="en" sz="2100"/>
              <a:t>Our short story for Term 1b</a:t>
            </a:r>
            <a:endParaRPr sz="2100"/>
          </a:p>
        </p:txBody>
      </p:sp>
      <p:pic>
        <p:nvPicPr>
          <p:cNvPr id="61" name="Google Shape;61;p13"/>
          <p:cNvPicPr preferRelativeResize="0"/>
          <p:nvPr/>
        </p:nvPicPr>
        <p:blipFill>
          <a:blip r:embed="rId3">
            <a:alphaModFix/>
          </a:blip>
          <a:stretch>
            <a:fillRect/>
          </a:stretch>
        </p:blipFill>
        <p:spPr>
          <a:xfrm>
            <a:off x="6911571" y="752350"/>
            <a:ext cx="2126975" cy="3286150"/>
          </a:xfrm>
          <a:prstGeom prst="rect">
            <a:avLst/>
          </a:prstGeom>
          <a:noFill/>
          <a:ln>
            <a:noFill/>
          </a:ln>
        </p:spPr>
      </p:pic>
      <p:pic>
        <p:nvPicPr>
          <p:cNvPr id="62" name="Google Shape;62;p13"/>
          <p:cNvPicPr preferRelativeResize="0"/>
          <p:nvPr/>
        </p:nvPicPr>
        <p:blipFill>
          <a:blip r:embed="rId4">
            <a:alphaModFix/>
          </a:blip>
          <a:stretch>
            <a:fillRect/>
          </a:stretch>
        </p:blipFill>
        <p:spPr>
          <a:xfrm>
            <a:off x="52625" y="515549"/>
            <a:ext cx="2513850" cy="3584900"/>
          </a:xfrm>
          <a:prstGeom prst="rect">
            <a:avLst/>
          </a:prstGeom>
          <a:noFill/>
          <a:ln>
            <a:noFill/>
          </a:ln>
        </p:spPr>
      </p:pic>
      <p:pic>
        <p:nvPicPr>
          <p:cNvPr id="63" name="Google Shape;63;p13"/>
          <p:cNvPicPr preferRelativeResize="0"/>
          <p:nvPr/>
        </p:nvPicPr>
        <p:blipFill>
          <a:blip r:embed="rId5">
            <a:alphaModFix/>
          </a:blip>
          <a:stretch>
            <a:fillRect/>
          </a:stretch>
        </p:blipFill>
        <p:spPr>
          <a:xfrm>
            <a:off x="3020612" y="109599"/>
            <a:ext cx="3436827" cy="1300801"/>
          </a:xfrm>
          <a:prstGeom prst="rect">
            <a:avLst/>
          </a:prstGeom>
          <a:noFill/>
          <a:ln>
            <a:noFill/>
          </a:ln>
        </p:spPr>
      </p:pic>
      <p:pic>
        <p:nvPicPr>
          <p:cNvPr id="64" name="Google Shape;64;p13"/>
          <p:cNvPicPr preferRelativeResize="0"/>
          <p:nvPr/>
        </p:nvPicPr>
        <p:blipFill>
          <a:blip r:embed="rId6">
            <a:alphaModFix/>
          </a:blip>
          <a:stretch>
            <a:fillRect/>
          </a:stretch>
        </p:blipFill>
        <p:spPr>
          <a:xfrm>
            <a:off x="2853573" y="3713679"/>
            <a:ext cx="3436849" cy="142982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4"/>
          <p:cNvSpPr txBox="1"/>
          <p:nvPr/>
        </p:nvSpPr>
        <p:spPr>
          <a:xfrm>
            <a:off x="119600" y="134075"/>
            <a:ext cx="7919100" cy="131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500">
                <a:solidFill>
                  <a:schemeClr val="accent3"/>
                </a:solidFill>
                <a:latin typeface="Average"/>
                <a:ea typeface="Average"/>
                <a:cs typeface="Average"/>
                <a:sym typeface="Average"/>
              </a:rPr>
              <a:t>Our new topic is about robots. Check out this robot!</a:t>
            </a:r>
            <a:endParaRPr sz="2500">
              <a:solidFill>
                <a:schemeClr val="accent3"/>
              </a:solidFill>
              <a:latin typeface="Average"/>
              <a:ea typeface="Average"/>
              <a:cs typeface="Average"/>
              <a:sym typeface="Average"/>
            </a:endParaRPr>
          </a:p>
          <a:p>
            <a:pPr indent="0" lvl="0" marL="0" rtl="0" algn="l">
              <a:spcBef>
                <a:spcPts val="0"/>
              </a:spcBef>
              <a:spcAft>
                <a:spcPts val="0"/>
              </a:spcAft>
              <a:buNone/>
            </a:pPr>
            <a:r>
              <a:rPr lang="en" sz="2500">
                <a:solidFill>
                  <a:schemeClr val="accent3"/>
                </a:solidFill>
                <a:latin typeface="Average"/>
                <a:ea typeface="Average"/>
                <a:cs typeface="Average"/>
                <a:sym typeface="Average"/>
              </a:rPr>
              <a:t>Would you like one? Why / Why not?</a:t>
            </a:r>
            <a:endParaRPr sz="2500">
              <a:solidFill>
                <a:schemeClr val="accent3"/>
              </a:solidFill>
              <a:latin typeface="Average"/>
              <a:ea typeface="Average"/>
              <a:cs typeface="Average"/>
              <a:sym typeface="Average"/>
            </a:endParaRPr>
          </a:p>
        </p:txBody>
      </p:sp>
      <p:pic>
        <p:nvPicPr>
          <p:cNvPr descr="Can Sony's $2,900 robot canine possibly live up to the real thing? The Post's Geoffrey A. Fowler compares Aibo to a real (adorable) puppy to find out. Subscribe to The Washington Post on YouTube: http://bit.ly/2qiJ4dy&#10;&#10;Follow us:&#10;Twitter: https://twitter.com/washingtonpost&#10;Instagram: https://www.instagram.com/washingtonpost/&#10;Facebook: https://www.facebook.com/washingtonpost/" id="70" name="Google Shape;70;p14" title="Sony's robot dog Aibo vs. a real puppy">
            <a:hlinkClick r:id="rId3"/>
          </p:cNvPr>
          <p:cNvPicPr preferRelativeResize="0"/>
          <p:nvPr/>
        </p:nvPicPr>
        <p:blipFill>
          <a:blip r:embed="rId4">
            <a:alphaModFix/>
          </a:blip>
          <a:stretch>
            <a:fillRect/>
          </a:stretch>
        </p:blipFill>
        <p:spPr>
          <a:xfrm>
            <a:off x="1178475" y="1269875"/>
            <a:ext cx="6399875" cy="35999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0"/>
                                        </p:tgtEl>
                                        <p:attrNameLst>
                                          <p:attrName>style.visibility</p:attrName>
                                        </p:attrNameLst>
                                      </p:cBhvr>
                                      <p:to>
                                        <p:strVal val="visible"/>
                                      </p:to>
                                    </p:set>
                                    <p:animEffect filter="fade" transition="in">
                                      <p:cBhvr>
                                        <p:cTn dur="1000"/>
                                        <p:tgtEl>
                                          <p:spTgt spid="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Which dog…</a:t>
            </a:r>
            <a:endParaRPr/>
          </a:p>
        </p:txBody>
      </p:sp>
      <p:sp>
        <p:nvSpPr>
          <p:cNvPr id="76" name="Google Shape;76;p15"/>
          <p:cNvSpPr txBox="1"/>
          <p:nvPr>
            <p:ph idx="1" type="body"/>
          </p:nvPr>
        </p:nvSpPr>
        <p:spPr>
          <a:xfrm>
            <a:off x="311700" y="1152475"/>
            <a:ext cx="8661000" cy="3572700"/>
          </a:xfrm>
          <a:prstGeom prst="rect">
            <a:avLst/>
          </a:prstGeom>
        </p:spPr>
        <p:txBody>
          <a:bodyPr anchorCtr="0" anchor="t" bIns="91425" lIns="91425" spcFirstLastPara="1" rIns="91425" wrap="square" tIns="91425">
            <a:normAutofit fontScale="62500" lnSpcReduction="10000"/>
          </a:bodyPr>
          <a:lstStyle/>
          <a:p>
            <a:pPr indent="0" lvl="0" marL="0" rtl="0" algn="l">
              <a:spcBef>
                <a:spcPts val="0"/>
              </a:spcBef>
              <a:spcAft>
                <a:spcPts val="0"/>
              </a:spcAft>
              <a:buNone/>
            </a:pPr>
            <a:r>
              <a:rPr lang="en" sz="3955"/>
              <a:t>Costs more?						Aibo			Lola</a:t>
            </a:r>
            <a:endParaRPr sz="3955"/>
          </a:p>
          <a:p>
            <a:pPr indent="0" lvl="0" marL="0" rtl="0" algn="l">
              <a:spcBef>
                <a:spcPts val="1200"/>
              </a:spcBef>
              <a:spcAft>
                <a:spcPts val="0"/>
              </a:spcAft>
              <a:buNone/>
            </a:pPr>
            <a:r>
              <a:rPr lang="en" sz="3955"/>
              <a:t>Runs faster?						Aibo			Lola</a:t>
            </a:r>
            <a:endParaRPr sz="3955"/>
          </a:p>
          <a:p>
            <a:pPr indent="0" lvl="0" marL="0" rtl="0" algn="l">
              <a:spcBef>
                <a:spcPts val="1200"/>
              </a:spcBef>
              <a:spcAft>
                <a:spcPts val="0"/>
              </a:spcAft>
              <a:buNone/>
            </a:pPr>
            <a:r>
              <a:rPr lang="en" sz="3955"/>
              <a:t>Needs more training?			Aibo			Lola</a:t>
            </a:r>
            <a:endParaRPr sz="3955"/>
          </a:p>
          <a:p>
            <a:pPr indent="0" lvl="0" marL="0" rtl="0" algn="l">
              <a:spcBef>
                <a:spcPts val="1200"/>
              </a:spcBef>
              <a:spcAft>
                <a:spcPts val="0"/>
              </a:spcAft>
              <a:buNone/>
            </a:pPr>
            <a:r>
              <a:rPr lang="en" sz="3955"/>
              <a:t>Is an indoor-only breed?			Aibo			Lola</a:t>
            </a:r>
            <a:endParaRPr sz="3955"/>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Answer the questions, then watch again and check your answers.</a:t>
            </a:r>
            <a:endParaRPr/>
          </a:p>
        </p:txBody>
      </p:sp>
      <p:sp>
        <p:nvSpPr>
          <p:cNvPr id="82" name="Google Shape;82;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a:t>How does Aibo learn? Is this different to the way Lola learns?</a:t>
            </a:r>
            <a:endParaRPr/>
          </a:p>
          <a:p>
            <a:pPr indent="0" lvl="0" marL="0" rtl="0" algn="l">
              <a:spcBef>
                <a:spcPts val="1200"/>
              </a:spcBef>
              <a:spcAft>
                <a:spcPts val="0"/>
              </a:spcAft>
              <a:buNone/>
            </a:pPr>
            <a:r>
              <a:rPr lang="en"/>
              <a:t>Where does Aibo get new tricks?</a:t>
            </a:r>
            <a:endParaRPr/>
          </a:p>
          <a:p>
            <a:pPr indent="0" lvl="0" marL="0" rtl="0" algn="l">
              <a:spcBef>
                <a:spcPts val="1200"/>
              </a:spcBef>
              <a:spcAft>
                <a:spcPts val="0"/>
              </a:spcAft>
              <a:buNone/>
            </a:pPr>
            <a:r>
              <a:rPr lang="en"/>
              <a:t>How long can Aibo play before it needs charging?</a:t>
            </a:r>
            <a:endParaRPr/>
          </a:p>
          <a:p>
            <a:pPr indent="0" lvl="0" marL="0" rtl="0" algn="l">
              <a:spcBef>
                <a:spcPts val="1200"/>
              </a:spcBef>
              <a:spcAft>
                <a:spcPts val="0"/>
              </a:spcAft>
              <a:buNone/>
            </a:pPr>
            <a:r>
              <a:rPr lang="en"/>
              <a:t>Why would Aibo make a good spy?</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en"/>
              <a:t>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‘Aibo has 2 cameras and 4 microphones…’</a:t>
            </a:r>
            <a:endParaRPr/>
          </a:p>
        </p:txBody>
      </p:sp>
      <p:sp>
        <p:nvSpPr>
          <p:cNvPr id="88" name="Google Shape;88;p17"/>
          <p:cNvSpPr txBox="1"/>
          <p:nvPr>
            <p:ph idx="1" type="body"/>
          </p:nvPr>
        </p:nvSpPr>
        <p:spPr>
          <a:xfrm>
            <a:off x="311700" y="1152475"/>
            <a:ext cx="27150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2900"/>
              <a:t>How do you feel about this?</a:t>
            </a:r>
            <a:endParaRPr sz="2900"/>
          </a:p>
        </p:txBody>
      </p:sp>
      <p:pic>
        <p:nvPicPr>
          <p:cNvPr id="89" name="Google Shape;89;p17"/>
          <p:cNvPicPr preferRelativeResize="0"/>
          <p:nvPr/>
        </p:nvPicPr>
        <p:blipFill>
          <a:blip r:embed="rId3">
            <a:alphaModFix/>
          </a:blip>
          <a:stretch>
            <a:fillRect/>
          </a:stretch>
        </p:blipFill>
        <p:spPr>
          <a:xfrm>
            <a:off x="3179100" y="1170125"/>
            <a:ext cx="5812501" cy="326953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Overall, which would you prefer? Why?</a:t>
            </a:r>
            <a:endParaRPr/>
          </a:p>
        </p:txBody>
      </p:sp>
      <p:pic>
        <p:nvPicPr>
          <p:cNvPr id="95" name="Google Shape;95;p18"/>
          <p:cNvPicPr preferRelativeResize="0"/>
          <p:nvPr/>
        </p:nvPicPr>
        <p:blipFill>
          <a:blip r:embed="rId3">
            <a:alphaModFix/>
          </a:blip>
          <a:stretch>
            <a:fillRect/>
          </a:stretch>
        </p:blipFill>
        <p:spPr>
          <a:xfrm>
            <a:off x="2678125" y="1209600"/>
            <a:ext cx="3944232" cy="3820975"/>
          </a:xfrm>
          <a:prstGeom prst="rect">
            <a:avLst/>
          </a:prstGeom>
          <a:noFill/>
          <a:ln>
            <a:noFill/>
          </a:ln>
        </p:spPr>
      </p:pic>
      <p:cxnSp>
        <p:nvCxnSpPr>
          <p:cNvPr id="96" name="Google Shape;96;p18"/>
          <p:cNvCxnSpPr/>
          <p:nvPr/>
        </p:nvCxnSpPr>
        <p:spPr>
          <a:xfrm flipH="1">
            <a:off x="5701800" y="3554300"/>
            <a:ext cx="1363500" cy="894900"/>
          </a:xfrm>
          <a:prstGeom prst="straightConnector1">
            <a:avLst/>
          </a:prstGeom>
          <a:noFill/>
          <a:ln cap="flat" cmpd="sng" w="38100">
            <a:solidFill>
              <a:schemeClr val="dk2"/>
            </a:solidFill>
            <a:prstDash val="solid"/>
            <a:round/>
            <a:headEnd len="med" w="med" type="none"/>
            <a:tailEnd len="med" w="med" type="triangle"/>
          </a:ln>
        </p:spPr>
      </p:cxnSp>
      <p:cxnSp>
        <p:nvCxnSpPr>
          <p:cNvPr id="97" name="Google Shape;97;p18"/>
          <p:cNvCxnSpPr/>
          <p:nvPr/>
        </p:nvCxnSpPr>
        <p:spPr>
          <a:xfrm>
            <a:off x="1363825" y="3746175"/>
            <a:ext cx="1947000" cy="828900"/>
          </a:xfrm>
          <a:prstGeom prst="straightConnector1">
            <a:avLst/>
          </a:prstGeom>
          <a:noFill/>
          <a:ln cap="flat" cmpd="sng" w="38100">
            <a:solidFill>
              <a:schemeClr val="dk2"/>
            </a:solidFill>
            <a:prstDash val="solid"/>
            <a:round/>
            <a:headEnd len="med" w="med" type="none"/>
            <a:tailEnd len="med" w="med" type="triangle"/>
          </a:ln>
        </p:spPr>
      </p:cxnSp>
      <p:sp>
        <p:nvSpPr>
          <p:cNvPr id="98" name="Google Shape;98;p18"/>
          <p:cNvSpPr txBox="1"/>
          <p:nvPr/>
        </p:nvSpPr>
        <p:spPr>
          <a:xfrm>
            <a:off x="514250" y="3238575"/>
            <a:ext cx="20259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3"/>
                </a:solidFill>
                <a:latin typeface="Average"/>
                <a:ea typeface="Average"/>
                <a:cs typeface="Average"/>
                <a:sym typeface="Average"/>
              </a:rPr>
              <a:t>LOLA</a:t>
            </a:r>
            <a:endParaRPr sz="1800">
              <a:solidFill>
                <a:schemeClr val="accent3"/>
              </a:solidFill>
              <a:latin typeface="Average"/>
              <a:ea typeface="Average"/>
              <a:cs typeface="Average"/>
              <a:sym typeface="Average"/>
            </a:endParaRPr>
          </a:p>
        </p:txBody>
      </p:sp>
      <p:sp>
        <p:nvSpPr>
          <p:cNvPr id="99" name="Google Shape;99;p18"/>
          <p:cNvSpPr txBox="1"/>
          <p:nvPr/>
        </p:nvSpPr>
        <p:spPr>
          <a:xfrm>
            <a:off x="7065300" y="3075275"/>
            <a:ext cx="20259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3"/>
                </a:solidFill>
                <a:latin typeface="Average"/>
                <a:ea typeface="Average"/>
                <a:cs typeface="Average"/>
                <a:sym typeface="Average"/>
              </a:rPr>
              <a:t>AIBO</a:t>
            </a:r>
            <a:endParaRPr sz="1800">
              <a:solidFill>
                <a:schemeClr val="accent3"/>
              </a:solidFill>
              <a:latin typeface="Average"/>
              <a:ea typeface="Average"/>
              <a:cs typeface="Average"/>
              <a:sym typeface="Average"/>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9"/>
          <p:cNvSpPr txBox="1"/>
          <p:nvPr>
            <p:ph idx="1" type="body"/>
          </p:nvPr>
        </p:nvSpPr>
        <p:spPr>
          <a:xfrm>
            <a:off x="377475" y="32372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2600"/>
              <a:t>Would you like a friend like Buddy? Why / Why not?</a:t>
            </a:r>
            <a:endParaRPr sz="2600"/>
          </a:p>
        </p:txBody>
      </p:sp>
      <p:pic>
        <p:nvPicPr>
          <p:cNvPr descr="Read More: http://www.engadget.com&#10;&#10;Get More Engadget: &#10;•Subscribe to Engadget on YouTube: http://engt.co/subscribe&#10;•Like us on Facebook: http://www.facebook.com/engadget&#10;•Follow us on Twitter: http://www.twitter.com/engadget&#10;•Follow us on Instagram: http://www.instagram.com/engadget&#10;•Add us on Snapchat: gadgetsnaps&#10;•Read more: http://www.engadget.com&#10;&#10;Technology isn't all about bits and processors. It's the car with no driver, human organs printed in a lab and leisurely flights into space. It's the future and Engadget is here to tell you all about it.&#10;&#10;Since 2004, Engadget has covered cutting edge devices and the technology that powers them. We're looking beyond the gadgets themselves to explore how they impact our lives. &#10;&#10;Engadget is the definitive guide to this connected life.&#10;&#10;Also on Engadget's YouTube Channel: &#10;•“In Case You Missed It” (aka #ICYMI) is a daily clip show designed to dig up the offbeat and interesting stories that get buried by the biggest headlines. We'll bring you space and tech news, as well as internet lifestyle funk, and we'll round out each week's show with a headline blast to bring you the big stories you might have missed.&#10;&#10;• “Dear Veronica” is an advice show for the modern era. Every week, Veronica Belmont will tackle questions from the audience on topics ranging from technology to social etiquette (and everything in between)." id="105" name="Google Shape;105;p19" title="Buddy the Companion Robot">
            <a:hlinkClick r:id="rId3"/>
          </p:cNvPr>
          <p:cNvPicPr preferRelativeResize="0"/>
          <p:nvPr/>
        </p:nvPicPr>
        <p:blipFill>
          <a:blip r:embed="rId4">
            <a:alphaModFix/>
          </a:blip>
          <a:stretch>
            <a:fillRect/>
          </a:stretch>
        </p:blipFill>
        <p:spPr>
          <a:xfrm>
            <a:off x="1232650" y="1096250"/>
            <a:ext cx="6451250" cy="36288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
                                        </p:tgtEl>
                                        <p:attrNameLst>
                                          <p:attrName>style.visibility</p:attrName>
                                        </p:attrNameLst>
                                      </p:cBhvr>
                                      <p:to>
                                        <p:strVal val="visible"/>
                                      </p:to>
                                    </p:set>
                                    <p:animEffect filter="fade" transition="in">
                                      <p:cBhvr>
                                        <p:cTn dur="1000"/>
                                        <p:tgtEl>
                                          <p:spTgt spid="1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0"/>
          <p:cNvSpPr txBox="1"/>
          <p:nvPr>
            <p:ph type="title"/>
          </p:nvPr>
        </p:nvSpPr>
        <p:spPr>
          <a:xfrm>
            <a:off x="311700" y="10300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Buddy the Robot vs a human buddy</a:t>
            </a:r>
            <a:endParaRPr/>
          </a:p>
        </p:txBody>
      </p:sp>
      <p:pic>
        <p:nvPicPr>
          <p:cNvPr id="111" name="Google Shape;111;p20"/>
          <p:cNvPicPr preferRelativeResize="0"/>
          <p:nvPr/>
        </p:nvPicPr>
        <p:blipFill>
          <a:blip r:embed="rId3">
            <a:alphaModFix/>
          </a:blip>
          <a:stretch>
            <a:fillRect/>
          </a:stretch>
        </p:blipFill>
        <p:spPr>
          <a:xfrm>
            <a:off x="1408773" y="675700"/>
            <a:ext cx="7082176" cy="4593575"/>
          </a:xfrm>
          <a:prstGeom prst="rect">
            <a:avLst/>
          </a:prstGeom>
          <a:noFill/>
          <a:ln>
            <a:noFill/>
          </a:ln>
        </p:spPr>
      </p:pic>
      <p:sp>
        <p:nvSpPr>
          <p:cNvPr id="112" name="Google Shape;112;p20"/>
          <p:cNvSpPr txBox="1"/>
          <p:nvPr/>
        </p:nvSpPr>
        <p:spPr>
          <a:xfrm>
            <a:off x="3230150" y="1410050"/>
            <a:ext cx="1499700" cy="38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lt1"/>
                </a:solidFill>
                <a:latin typeface="Average"/>
                <a:ea typeface="Average"/>
                <a:cs typeface="Average"/>
                <a:sym typeface="Average"/>
              </a:rPr>
              <a:t>Buddy</a:t>
            </a:r>
            <a:endParaRPr b="1" sz="1800">
              <a:solidFill>
                <a:schemeClr val="lt1"/>
              </a:solidFill>
              <a:latin typeface="Average"/>
              <a:ea typeface="Average"/>
              <a:cs typeface="Average"/>
              <a:sym typeface="Average"/>
            </a:endParaRPr>
          </a:p>
        </p:txBody>
      </p:sp>
      <p:sp>
        <p:nvSpPr>
          <p:cNvPr id="113" name="Google Shape;113;p20"/>
          <p:cNvSpPr txBox="1"/>
          <p:nvPr/>
        </p:nvSpPr>
        <p:spPr>
          <a:xfrm>
            <a:off x="5881950" y="1410050"/>
            <a:ext cx="1499700" cy="38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lt1"/>
                </a:solidFill>
                <a:latin typeface="Average"/>
                <a:ea typeface="Average"/>
                <a:cs typeface="Average"/>
                <a:sym typeface="Average"/>
              </a:rPr>
              <a:t>Human</a:t>
            </a:r>
            <a:endParaRPr b="1" sz="1800">
              <a:solidFill>
                <a:schemeClr val="lt1"/>
              </a:solidFill>
              <a:latin typeface="Average"/>
              <a:ea typeface="Average"/>
              <a:cs typeface="Average"/>
              <a:sym typeface="Average"/>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1"/>
          <p:cNvSpPr txBox="1"/>
          <p:nvPr>
            <p:ph type="title"/>
          </p:nvPr>
        </p:nvSpPr>
        <p:spPr>
          <a:xfrm>
            <a:off x="311700" y="10300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Buddy the Robot vs a human buddy</a:t>
            </a:r>
            <a:endParaRPr/>
          </a:p>
        </p:txBody>
      </p:sp>
      <p:pic>
        <p:nvPicPr>
          <p:cNvPr id="119" name="Google Shape;119;p21"/>
          <p:cNvPicPr preferRelativeResize="0"/>
          <p:nvPr/>
        </p:nvPicPr>
        <p:blipFill>
          <a:blip r:embed="rId3">
            <a:alphaModFix/>
          </a:blip>
          <a:stretch>
            <a:fillRect/>
          </a:stretch>
        </p:blipFill>
        <p:spPr>
          <a:xfrm>
            <a:off x="1408773" y="675700"/>
            <a:ext cx="7082176" cy="4593575"/>
          </a:xfrm>
          <a:prstGeom prst="rect">
            <a:avLst/>
          </a:prstGeom>
          <a:noFill/>
          <a:ln>
            <a:noFill/>
          </a:ln>
        </p:spPr>
      </p:pic>
      <p:sp>
        <p:nvSpPr>
          <p:cNvPr id="120" name="Google Shape;120;p21"/>
          <p:cNvSpPr txBox="1"/>
          <p:nvPr/>
        </p:nvSpPr>
        <p:spPr>
          <a:xfrm>
            <a:off x="3230150" y="1410050"/>
            <a:ext cx="1499700" cy="38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lt1"/>
                </a:solidFill>
                <a:latin typeface="Average"/>
                <a:ea typeface="Average"/>
                <a:cs typeface="Average"/>
                <a:sym typeface="Average"/>
              </a:rPr>
              <a:t>Buddy</a:t>
            </a:r>
            <a:endParaRPr b="1" sz="1800">
              <a:solidFill>
                <a:schemeClr val="lt1"/>
              </a:solidFill>
              <a:latin typeface="Average"/>
              <a:ea typeface="Average"/>
              <a:cs typeface="Average"/>
              <a:sym typeface="Average"/>
            </a:endParaRPr>
          </a:p>
        </p:txBody>
      </p:sp>
      <p:sp>
        <p:nvSpPr>
          <p:cNvPr id="121" name="Google Shape;121;p21"/>
          <p:cNvSpPr txBox="1"/>
          <p:nvPr/>
        </p:nvSpPr>
        <p:spPr>
          <a:xfrm>
            <a:off x="5881950" y="1410050"/>
            <a:ext cx="1499700" cy="38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lt1"/>
                </a:solidFill>
                <a:latin typeface="Average"/>
                <a:ea typeface="Average"/>
                <a:cs typeface="Average"/>
                <a:sym typeface="Average"/>
              </a:rPr>
              <a:t>Human</a:t>
            </a:r>
            <a:endParaRPr b="1" sz="1800">
              <a:solidFill>
                <a:schemeClr val="lt1"/>
              </a:solidFill>
              <a:latin typeface="Average"/>
              <a:ea typeface="Average"/>
              <a:cs typeface="Average"/>
              <a:sym typeface="Average"/>
            </a:endParaRPr>
          </a:p>
        </p:txBody>
      </p:sp>
      <p:sp>
        <p:nvSpPr>
          <p:cNvPr id="122" name="Google Shape;122;p21"/>
          <p:cNvSpPr txBox="1"/>
          <p:nvPr/>
        </p:nvSpPr>
        <p:spPr>
          <a:xfrm>
            <a:off x="474288" y="4146250"/>
            <a:ext cx="8195400" cy="802500"/>
          </a:xfrm>
          <a:prstGeom prst="rect">
            <a:avLst/>
          </a:prstGeom>
          <a:solidFill>
            <a:schemeClr val="lt2"/>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Average"/>
                <a:ea typeface="Average"/>
                <a:cs typeface="Average"/>
                <a:sym typeface="Average"/>
              </a:rPr>
              <a:t>Buddy is/can/has _______________________, whereas a human friend ___________</a:t>
            </a:r>
            <a:endParaRPr sz="1800">
              <a:solidFill>
                <a:schemeClr val="lt1"/>
              </a:solidFill>
              <a:latin typeface="Average"/>
              <a:ea typeface="Average"/>
              <a:cs typeface="Average"/>
              <a:sym typeface="Average"/>
            </a:endParaRPr>
          </a:p>
          <a:p>
            <a:pPr indent="0" lvl="0" marL="0" rtl="0" algn="l">
              <a:spcBef>
                <a:spcPts val="0"/>
              </a:spcBef>
              <a:spcAft>
                <a:spcPts val="0"/>
              </a:spcAft>
              <a:buNone/>
            </a:pPr>
            <a:r>
              <a:rPr lang="en" sz="1800">
                <a:solidFill>
                  <a:schemeClr val="lt1"/>
                </a:solidFill>
                <a:latin typeface="Average"/>
                <a:ea typeface="Average"/>
                <a:cs typeface="Average"/>
                <a:sym typeface="Average"/>
              </a:rPr>
              <a:t>Both a </a:t>
            </a:r>
            <a:r>
              <a:rPr lang="en" sz="1800">
                <a:solidFill>
                  <a:schemeClr val="lt1"/>
                </a:solidFill>
                <a:latin typeface="Average"/>
                <a:ea typeface="Average"/>
                <a:cs typeface="Average"/>
                <a:sym typeface="Average"/>
              </a:rPr>
              <a:t>human friend and Buddy ___________________________________________</a:t>
            </a:r>
            <a:endParaRPr sz="1800">
              <a:solidFill>
                <a:schemeClr val="lt1"/>
              </a:solidFill>
              <a:latin typeface="Average"/>
              <a:ea typeface="Average"/>
              <a:cs typeface="Average"/>
              <a:sym typeface="Average"/>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Free write</a:t>
            </a:r>
            <a:endParaRPr/>
          </a:p>
        </p:txBody>
      </p:sp>
      <p:sp>
        <p:nvSpPr>
          <p:cNvPr id="128" name="Google Shape;128;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 sz="2000">
                <a:solidFill>
                  <a:schemeClr val="dk1"/>
                </a:solidFill>
                <a:latin typeface="Arial"/>
                <a:ea typeface="Arial"/>
                <a:cs typeface="Arial"/>
                <a:sym typeface="Arial"/>
              </a:rPr>
              <a:t>Do you think that robotic animals or robotic friends could ever replace real living things? Explain your answer.</a:t>
            </a:r>
            <a:endParaRPr sz="2000">
              <a:solidFill>
                <a:schemeClr val="dk1"/>
              </a:solidFill>
              <a:latin typeface="Arial"/>
              <a:ea typeface="Arial"/>
              <a:cs typeface="Arial"/>
              <a:sym typeface="Arial"/>
            </a:endParaRPr>
          </a:p>
          <a:p>
            <a:pPr indent="0" lvl="0" marL="0" rtl="0" algn="l">
              <a:spcBef>
                <a:spcPts val="0"/>
              </a:spcBef>
              <a:spcAft>
                <a:spcPts val="1200"/>
              </a:spcAft>
              <a:buNone/>
            </a:pPr>
            <a:r>
              <a:t/>
            </a:r>
            <a:endParaRPr sz="2500">
              <a:solidFill>
                <a:schemeClr val="dk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Reminder</a:t>
            </a:r>
            <a:endParaRPr/>
          </a:p>
        </p:txBody>
      </p:sp>
      <p:sp>
        <p:nvSpPr>
          <p:cNvPr id="134" name="Google Shape;134;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Share 3 facts about Aibo</a:t>
            </a:r>
            <a:endParaRPr/>
          </a:p>
          <a:p>
            <a:pPr indent="0" lvl="0" marL="0" rtl="0" algn="l">
              <a:spcBef>
                <a:spcPts val="1200"/>
              </a:spcBef>
              <a:spcAft>
                <a:spcPts val="0"/>
              </a:spcAft>
              <a:buNone/>
            </a:pPr>
            <a:r>
              <a:rPr lang="en"/>
              <a:t>Share 2 things that both Aibo and real dogs can do</a:t>
            </a:r>
            <a:endParaRPr/>
          </a:p>
          <a:p>
            <a:pPr indent="0" lvl="0" marL="0" rtl="0" algn="l">
              <a:spcBef>
                <a:spcPts val="1200"/>
              </a:spcBef>
              <a:spcAft>
                <a:spcPts val="0"/>
              </a:spcAft>
              <a:buNone/>
            </a:pPr>
            <a:r>
              <a:rPr lang="en"/>
              <a:t>Share 2 things that Buddy can do</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List 10 different ways that we use robots to assist (help) us. Use the images for ideas.</a:t>
            </a:r>
            <a:endParaRPr/>
          </a:p>
        </p:txBody>
      </p:sp>
      <p:pic>
        <p:nvPicPr>
          <p:cNvPr id="140" name="Google Shape;140;p24"/>
          <p:cNvPicPr preferRelativeResize="0"/>
          <p:nvPr/>
        </p:nvPicPr>
        <p:blipFill>
          <a:blip r:embed="rId3">
            <a:alphaModFix/>
          </a:blip>
          <a:stretch>
            <a:fillRect/>
          </a:stretch>
        </p:blipFill>
        <p:spPr>
          <a:xfrm>
            <a:off x="152400" y="1579575"/>
            <a:ext cx="2705099" cy="1803394"/>
          </a:xfrm>
          <a:prstGeom prst="rect">
            <a:avLst/>
          </a:prstGeom>
          <a:noFill/>
          <a:ln>
            <a:noFill/>
          </a:ln>
        </p:spPr>
      </p:pic>
      <p:pic>
        <p:nvPicPr>
          <p:cNvPr id="141" name="Google Shape;141;p24"/>
          <p:cNvPicPr preferRelativeResize="0"/>
          <p:nvPr/>
        </p:nvPicPr>
        <p:blipFill>
          <a:blip r:embed="rId4">
            <a:alphaModFix/>
          </a:blip>
          <a:stretch>
            <a:fillRect/>
          </a:stretch>
        </p:blipFill>
        <p:spPr>
          <a:xfrm>
            <a:off x="3148012" y="1091200"/>
            <a:ext cx="2847975" cy="1600200"/>
          </a:xfrm>
          <a:prstGeom prst="rect">
            <a:avLst/>
          </a:prstGeom>
          <a:noFill/>
          <a:ln>
            <a:noFill/>
          </a:ln>
        </p:spPr>
      </p:pic>
      <p:pic>
        <p:nvPicPr>
          <p:cNvPr id="142" name="Google Shape;142;p24"/>
          <p:cNvPicPr preferRelativeResize="0"/>
          <p:nvPr/>
        </p:nvPicPr>
        <p:blipFill>
          <a:blip r:embed="rId5">
            <a:alphaModFix/>
          </a:blip>
          <a:stretch>
            <a:fillRect/>
          </a:stretch>
        </p:blipFill>
        <p:spPr>
          <a:xfrm>
            <a:off x="3148012" y="3172650"/>
            <a:ext cx="2705100" cy="1685925"/>
          </a:xfrm>
          <a:prstGeom prst="rect">
            <a:avLst/>
          </a:prstGeom>
          <a:noFill/>
          <a:ln>
            <a:noFill/>
          </a:ln>
        </p:spPr>
      </p:pic>
      <p:pic>
        <p:nvPicPr>
          <p:cNvPr id="143" name="Google Shape;143;p24"/>
          <p:cNvPicPr preferRelativeResize="0"/>
          <p:nvPr/>
        </p:nvPicPr>
        <p:blipFill>
          <a:blip r:embed="rId6">
            <a:alphaModFix/>
          </a:blip>
          <a:stretch>
            <a:fillRect/>
          </a:stretch>
        </p:blipFill>
        <p:spPr>
          <a:xfrm>
            <a:off x="247196" y="3543300"/>
            <a:ext cx="2515517" cy="1600200"/>
          </a:xfrm>
          <a:prstGeom prst="rect">
            <a:avLst/>
          </a:prstGeom>
          <a:noFill/>
          <a:ln>
            <a:noFill/>
          </a:ln>
        </p:spPr>
      </p:pic>
      <p:pic>
        <p:nvPicPr>
          <p:cNvPr id="144" name="Google Shape;144;p24"/>
          <p:cNvPicPr preferRelativeResize="0"/>
          <p:nvPr/>
        </p:nvPicPr>
        <p:blipFill>
          <a:blip r:embed="rId7">
            <a:alphaModFix/>
          </a:blip>
          <a:stretch>
            <a:fillRect/>
          </a:stretch>
        </p:blipFill>
        <p:spPr>
          <a:xfrm>
            <a:off x="6142650" y="1090312"/>
            <a:ext cx="2847975" cy="1601976"/>
          </a:xfrm>
          <a:prstGeom prst="rect">
            <a:avLst/>
          </a:prstGeom>
          <a:noFill/>
          <a:ln>
            <a:noFill/>
          </a:ln>
        </p:spPr>
      </p:pic>
      <p:pic>
        <p:nvPicPr>
          <p:cNvPr id="145" name="Google Shape;145;p24"/>
          <p:cNvPicPr preferRelativeResize="0"/>
          <p:nvPr/>
        </p:nvPicPr>
        <p:blipFill>
          <a:blip r:embed="rId8">
            <a:alphaModFix/>
          </a:blip>
          <a:stretch>
            <a:fillRect/>
          </a:stretch>
        </p:blipFill>
        <p:spPr>
          <a:xfrm>
            <a:off x="5995987" y="3087425"/>
            <a:ext cx="2986089" cy="185635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Which statements do you agree/disagree with? Why?</a:t>
            </a:r>
            <a:endParaRPr/>
          </a:p>
        </p:txBody>
      </p:sp>
      <p:sp>
        <p:nvSpPr>
          <p:cNvPr id="151" name="Google Shape;151;p25"/>
          <p:cNvSpPr/>
          <p:nvPr/>
        </p:nvSpPr>
        <p:spPr>
          <a:xfrm>
            <a:off x="106450" y="1252225"/>
            <a:ext cx="3183600" cy="14340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Average"/>
                <a:ea typeface="Average"/>
                <a:cs typeface="Average"/>
                <a:sym typeface="Average"/>
              </a:rPr>
              <a:t>Robots take jobs away from humans</a:t>
            </a:r>
            <a:endParaRPr sz="1900">
              <a:latin typeface="Average"/>
              <a:ea typeface="Average"/>
              <a:cs typeface="Average"/>
              <a:sym typeface="Average"/>
            </a:endParaRPr>
          </a:p>
        </p:txBody>
      </p:sp>
      <p:sp>
        <p:nvSpPr>
          <p:cNvPr id="152" name="Google Shape;152;p25"/>
          <p:cNvSpPr/>
          <p:nvPr/>
        </p:nvSpPr>
        <p:spPr>
          <a:xfrm>
            <a:off x="166750" y="3101600"/>
            <a:ext cx="3267900" cy="14340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Average"/>
                <a:ea typeface="Average"/>
                <a:cs typeface="Average"/>
                <a:sym typeface="Average"/>
              </a:rPr>
              <a:t>Robots are more reliable than humans</a:t>
            </a:r>
            <a:endParaRPr sz="1900">
              <a:latin typeface="Average"/>
              <a:ea typeface="Average"/>
              <a:cs typeface="Average"/>
              <a:sym typeface="Average"/>
            </a:endParaRPr>
          </a:p>
        </p:txBody>
      </p:sp>
      <p:sp>
        <p:nvSpPr>
          <p:cNvPr id="153" name="Google Shape;153;p25"/>
          <p:cNvSpPr/>
          <p:nvPr/>
        </p:nvSpPr>
        <p:spPr>
          <a:xfrm>
            <a:off x="3489450" y="1252225"/>
            <a:ext cx="3267900" cy="14340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Average"/>
                <a:ea typeface="Average"/>
                <a:cs typeface="Average"/>
                <a:sym typeface="Average"/>
              </a:rPr>
              <a:t>Robots will never think like humans</a:t>
            </a:r>
            <a:endParaRPr sz="1900">
              <a:latin typeface="Average"/>
              <a:ea typeface="Average"/>
              <a:cs typeface="Average"/>
              <a:sym typeface="Average"/>
            </a:endParaRPr>
          </a:p>
        </p:txBody>
      </p:sp>
      <p:sp>
        <p:nvSpPr>
          <p:cNvPr id="154" name="Google Shape;154;p25"/>
          <p:cNvSpPr/>
          <p:nvPr/>
        </p:nvSpPr>
        <p:spPr>
          <a:xfrm>
            <a:off x="3589225" y="3101600"/>
            <a:ext cx="3267900" cy="14340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Average"/>
                <a:ea typeface="Average"/>
                <a:cs typeface="Average"/>
                <a:sym typeface="Average"/>
              </a:rPr>
              <a:t>Robots will destroy humankind</a:t>
            </a:r>
            <a:endParaRPr sz="1900">
              <a:latin typeface="Average"/>
              <a:ea typeface="Average"/>
              <a:cs typeface="Average"/>
              <a:sym typeface="Average"/>
            </a:endParaRPr>
          </a:p>
        </p:txBody>
      </p:sp>
      <p:pic>
        <p:nvPicPr>
          <p:cNvPr id="155" name="Google Shape;155;p25"/>
          <p:cNvPicPr preferRelativeResize="0"/>
          <p:nvPr/>
        </p:nvPicPr>
        <p:blipFill>
          <a:blip r:embed="rId3">
            <a:alphaModFix/>
          </a:blip>
          <a:stretch>
            <a:fillRect/>
          </a:stretch>
        </p:blipFill>
        <p:spPr>
          <a:xfrm>
            <a:off x="6486500" y="4349000"/>
            <a:ext cx="2657499" cy="794500"/>
          </a:xfrm>
          <a:prstGeom prst="rect">
            <a:avLst/>
          </a:prstGeom>
          <a:noFill/>
          <a:ln>
            <a:noFill/>
          </a:ln>
        </p:spPr>
      </p:pic>
      <p:sp>
        <p:nvSpPr>
          <p:cNvPr id="156" name="Google Shape;156;p25"/>
          <p:cNvSpPr txBox="1"/>
          <p:nvPr/>
        </p:nvSpPr>
        <p:spPr>
          <a:xfrm>
            <a:off x="224850" y="1017725"/>
            <a:ext cx="420900" cy="40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300">
                <a:solidFill>
                  <a:schemeClr val="accent3"/>
                </a:solidFill>
                <a:latin typeface="Average"/>
                <a:ea typeface="Average"/>
                <a:cs typeface="Average"/>
                <a:sym typeface="Average"/>
              </a:rPr>
              <a:t>1</a:t>
            </a:r>
            <a:endParaRPr b="1" sz="2300">
              <a:solidFill>
                <a:schemeClr val="accent3"/>
              </a:solidFill>
              <a:latin typeface="Average"/>
              <a:ea typeface="Average"/>
              <a:cs typeface="Average"/>
              <a:sym typeface="Average"/>
            </a:endParaRPr>
          </a:p>
        </p:txBody>
      </p:sp>
      <p:sp>
        <p:nvSpPr>
          <p:cNvPr id="157" name="Google Shape;157;p25"/>
          <p:cNvSpPr txBox="1"/>
          <p:nvPr/>
        </p:nvSpPr>
        <p:spPr>
          <a:xfrm>
            <a:off x="3434650" y="1104375"/>
            <a:ext cx="420900" cy="40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300">
                <a:solidFill>
                  <a:schemeClr val="accent3"/>
                </a:solidFill>
                <a:latin typeface="Average"/>
                <a:ea typeface="Average"/>
                <a:cs typeface="Average"/>
                <a:sym typeface="Average"/>
              </a:rPr>
              <a:t>2</a:t>
            </a:r>
            <a:endParaRPr b="1" sz="2300">
              <a:solidFill>
                <a:schemeClr val="accent3"/>
              </a:solidFill>
              <a:latin typeface="Average"/>
              <a:ea typeface="Average"/>
              <a:cs typeface="Average"/>
              <a:sym typeface="Average"/>
            </a:endParaRPr>
          </a:p>
        </p:txBody>
      </p:sp>
      <p:sp>
        <p:nvSpPr>
          <p:cNvPr id="158" name="Google Shape;158;p25"/>
          <p:cNvSpPr txBox="1"/>
          <p:nvPr/>
        </p:nvSpPr>
        <p:spPr>
          <a:xfrm>
            <a:off x="166750" y="2920725"/>
            <a:ext cx="420900" cy="40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300">
                <a:solidFill>
                  <a:schemeClr val="accent3"/>
                </a:solidFill>
                <a:latin typeface="Average"/>
                <a:ea typeface="Average"/>
                <a:cs typeface="Average"/>
                <a:sym typeface="Average"/>
              </a:rPr>
              <a:t>3</a:t>
            </a:r>
            <a:endParaRPr b="1" sz="2300">
              <a:solidFill>
                <a:schemeClr val="accent3"/>
              </a:solidFill>
              <a:latin typeface="Average"/>
              <a:ea typeface="Average"/>
              <a:cs typeface="Average"/>
              <a:sym typeface="Average"/>
            </a:endParaRPr>
          </a:p>
        </p:txBody>
      </p:sp>
      <p:sp>
        <p:nvSpPr>
          <p:cNvPr id="159" name="Google Shape;159;p25"/>
          <p:cNvSpPr txBox="1"/>
          <p:nvPr/>
        </p:nvSpPr>
        <p:spPr>
          <a:xfrm>
            <a:off x="3434650" y="3101600"/>
            <a:ext cx="420900" cy="40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300">
                <a:solidFill>
                  <a:schemeClr val="accent3"/>
                </a:solidFill>
                <a:latin typeface="Average"/>
                <a:ea typeface="Average"/>
                <a:cs typeface="Average"/>
                <a:sym typeface="Average"/>
              </a:rPr>
              <a:t>4</a:t>
            </a:r>
            <a:endParaRPr b="1" sz="2300">
              <a:solidFill>
                <a:schemeClr val="accent3"/>
              </a:solidFill>
              <a:latin typeface="Average"/>
              <a:ea typeface="Average"/>
              <a:cs typeface="Average"/>
              <a:sym typeface="Average"/>
            </a:endParaRPr>
          </a:p>
        </p:txBody>
      </p:sp>
      <p:sp>
        <p:nvSpPr>
          <p:cNvPr id="160" name="Google Shape;160;p25"/>
          <p:cNvSpPr txBox="1"/>
          <p:nvPr/>
        </p:nvSpPr>
        <p:spPr>
          <a:xfrm>
            <a:off x="7170550" y="1239075"/>
            <a:ext cx="1841700" cy="240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solidFill>
                  <a:schemeClr val="accent3"/>
                </a:solidFill>
                <a:latin typeface="Average"/>
                <a:ea typeface="Average"/>
                <a:cs typeface="Average"/>
                <a:sym typeface="Average"/>
              </a:rPr>
              <a:t>I agree with statement 1, because…</a:t>
            </a:r>
            <a:endParaRPr sz="2100">
              <a:solidFill>
                <a:schemeClr val="accent3"/>
              </a:solidFill>
              <a:latin typeface="Average"/>
              <a:ea typeface="Average"/>
              <a:cs typeface="Average"/>
              <a:sym typeface="Average"/>
            </a:endParaRPr>
          </a:p>
          <a:p>
            <a:pPr indent="0" lvl="0" marL="0" rtl="0" algn="l">
              <a:spcBef>
                <a:spcPts val="0"/>
              </a:spcBef>
              <a:spcAft>
                <a:spcPts val="0"/>
              </a:spcAft>
              <a:buNone/>
            </a:pPr>
            <a:r>
              <a:t/>
            </a:r>
            <a:endParaRPr sz="2100">
              <a:solidFill>
                <a:schemeClr val="accent3"/>
              </a:solidFill>
              <a:latin typeface="Average"/>
              <a:ea typeface="Average"/>
              <a:cs typeface="Average"/>
              <a:sym typeface="Average"/>
            </a:endParaRPr>
          </a:p>
          <a:p>
            <a:pPr indent="0" lvl="0" marL="0" rtl="0" algn="l">
              <a:spcBef>
                <a:spcPts val="0"/>
              </a:spcBef>
              <a:spcAft>
                <a:spcPts val="0"/>
              </a:spcAft>
              <a:buNone/>
            </a:pPr>
            <a:r>
              <a:rPr lang="en" sz="2100">
                <a:solidFill>
                  <a:schemeClr val="accent3"/>
                </a:solidFill>
                <a:latin typeface="Average"/>
                <a:ea typeface="Average"/>
                <a:cs typeface="Average"/>
                <a:sym typeface="Average"/>
              </a:rPr>
              <a:t>I disagree with statement 3, because…</a:t>
            </a:r>
            <a:endParaRPr sz="2100">
              <a:solidFill>
                <a:schemeClr val="accent3"/>
              </a:solidFill>
              <a:latin typeface="Average"/>
              <a:ea typeface="Average"/>
              <a:cs typeface="Average"/>
              <a:sym typeface="Average"/>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Read each sentence. Guess the meaning of the word in blue.</a:t>
            </a:r>
            <a:endParaRPr/>
          </a:p>
        </p:txBody>
      </p:sp>
      <p:sp>
        <p:nvSpPr>
          <p:cNvPr id="166" name="Google Shape;166;p26"/>
          <p:cNvSpPr txBox="1"/>
          <p:nvPr>
            <p:ph idx="1" type="body"/>
          </p:nvPr>
        </p:nvSpPr>
        <p:spPr>
          <a:xfrm>
            <a:off x="311700" y="1152475"/>
            <a:ext cx="8687400" cy="34164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a:t>He won’t arrive on time. He’s not </a:t>
            </a:r>
            <a:r>
              <a:rPr b="1" lang="en">
                <a:solidFill>
                  <a:srgbClr val="4A86E8"/>
                </a:solidFill>
              </a:rPr>
              <a:t>reliable</a:t>
            </a:r>
            <a:r>
              <a:rPr lang="en"/>
              <a:t>.</a:t>
            </a:r>
            <a:endParaRPr/>
          </a:p>
          <a:p>
            <a:pPr indent="0" lvl="0" marL="0" rtl="0" algn="l">
              <a:spcBef>
                <a:spcPts val="1200"/>
              </a:spcBef>
              <a:spcAft>
                <a:spcPts val="0"/>
              </a:spcAft>
              <a:buNone/>
            </a:pPr>
            <a:r>
              <a:rPr lang="en"/>
              <a:t>Ms Williams is Head of Year 8. She </a:t>
            </a:r>
            <a:r>
              <a:rPr b="1" lang="en">
                <a:solidFill>
                  <a:srgbClr val="4A86E8"/>
                </a:solidFill>
              </a:rPr>
              <a:t>is responsible for</a:t>
            </a:r>
            <a:r>
              <a:rPr lang="en">
                <a:solidFill>
                  <a:srgbClr val="4A86E8"/>
                </a:solidFill>
              </a:rPr>
              <a:t> </a:t>
            </a:r>
            <a:r>
              <a:rPr lang="en"/>
              <a:t>the wellbeing of Year 8 students.</a:t>
            </a:r>
            <a:endParaRPr/>
          </a:p>
          <a:p>
            <a:pPr indent="0" lvl="0" marL="0" rtl="0" algn="l">
              <a:spcBef>
                <a:spcPts val="1200"/>
              </a:spcBef>
              <a:spcAft>
                <a:spcPts val="0"/>
              </a:spcAft>
              <a:buNone/>
            </a:pPr>
            <a:r>
              <a:rPr lang="en"/>
              <a:t>I would tell her all my secrets. I </a:t>
            </a:r>
            <a:r>
              <a:rPr b="1" lang="en">
                <a:solidFill>
                  <a:srgbClr val="4A86E8"/>
                </a:solidFill>
              </a:rPr>
              <a:t>trust</a:t>
            </a:r>
            <a:r>
              <a:rPr lang="en"/>
              <a:t> her.</a:t>
            </a:r>
            <a:endParaRPr/>
          </a:p>
          <a:p>
            <a:pPr indent="0" lvl="0" marL="0" rtl="0" algn="l">
              <a:spcBef>
                <a:spcPts val="1200"/>
              </a:spcBef>
              <a:spcAft>
                <a:spcPts val="0"/>
              </a:spcAft>
              <a:buNone/>
            </a:pPr>
            <a:r>
              <a:rPr lang="en"/>
              <a:t>After his accident, he </a:t>
            </a:r>
            <a:r>
              <a:rPr b="1" lang="en">
                <a:solidFill>
                  <a:srgbClr val="4A86E8"/>
                </a:solidFill>
              </a:rPr>
              <a:t>lost the ability</a:t>
            </a:r>
            <a:r>
              <a:rPr b="1" lang="en"/>
              <a:t> </a:t>
            </a:r>
            <a:r>
              <a:rPr b="1" lang="en">
                <a:solidFill>
                  <a:srgbClr val="4A86E8"/>
                </a:solidFill>
              </a:rPr>
              <a:t>to</a:t>
            </a:r>
            <a:r>
              <a:rPr lang="en"/>
              <a:t> walk.</a:t>
            </a:r>
            <a:endParaRPr/>
          </a:p>
          <a:p>
            <a:pPr indent="0" lvl="0" marL="0" rtl="0" algn="l">
              <a:spcBef>
                <a:spcPts val="1200"/>
              </a:spcBef>
              <a:spcAft>
                <a:spcPts val="0"/>
              </a:spcAft>
              <a:buNone/>
            </a:pPr>
            <a:r>
              <a:rPr lang="en"/>
              <a:t>The students just play games on their phones. They don’t </a:t>
            </a:r>
            <a:r>
              <a:rPr b="1" lang="en">
                <a:solidFill>
                  <a:srgbClr val="4A86E8"/>
                </a:solidFill>
              </a:rPr>
              <a:t>interact</a:t>
            </a:r>
            <a:r>
              <a:rPr lang="en"/>
              <a:t> with each other.</a:t>
            </a:r>
            <a:endParaRPr/>
          </a:p>
          <a:p>
            <a:pPr indent="0" lvl="0" marL="0" rtl="0" algn="l">
              <a:spcBef>
                <a:spcPts val="1200"/>
              </a:spcBef>
              <a:spcAft>
                <a:spcPts val="0"/>
              </a:spcAft>
              <a:buNone/>
            </a:pPr>
            <a:r>
              <a:rPr lang="en"/>
              <a:t>After her husband died, she bought a dog for </a:t>
            </a:r>
            <a:r>
              <a:rPr b="1" lang="en">
                <a:solidFill>
                  <a:srgbClr val="4A86E8"/>
                </a:solidFill>
              </a:rPr>
              <a:t>companionship</a:t>
            </a:r>
            <a:r>
              <a:rPr lang="en"/>
              <a:t>.</a:t>
            </a:r>
            <a:endParaRPr/>
          </a:p>
          <a:p>
            <a:pPr indent="0" lvl="0" marL="0" rtl="0" algn="l">
              <a:spcBef>
                <a:spcPts val="1200"/>
              </a:spcBef>
              <a:spcAft>
                <a:spcPts val="0"/>
              </a:spcAft>
              <a:buNone/>
            </a:pPr>
            <a:r>
              <a:rPr lang="en"/>
              <a:t>My mobile phone screen is cracked. I need a </a:t>
            </a:r>
            <a:r>
              <a:rPr b="1" lang="en">
                <a:solidFill>
                  <a:srgbClr val="4A86E8"/>
                </a:solidFill>
              </a:rPr>
              <a:t>replacement</a:t>
            </a:r>
            <a:r>
              <a:rPr lang="en"/>
              <a:t>.</a:t>
            </a:r>
            <a:endParaRPr/>
          </a:p>
          <a:p>
            <a:pPr indent="0" lvl="0" marL="0" rtl="0" algn="l">
              <a:spcBef>
                <a:spcPts val="1200"/>
              </a:spcBef>
              <a:spcAft>
                <a:spcPts val="1200"/>
              </a:spcAft>
              <a:buNone/>
            </a:pPr>
            <a:r>
              <a:t/>
            </a:r>
            <a:endParaRPr/>
          </a:p>
        </p:txBody>
      </p:sp>
      <p:sp>
        <p:nvSpPr>
          <p:cNvPr id="167" name="Google Shape;167;p26"/>
          <p:cNvSpPr txBox="1"/>
          <p:nvPr/>
        </p:nvSpPr>
        <p:spPr>
          <a:xfrm>
            <a:off x="2684800" y="4422525"/>
            <a:ext cx="4117200" cy="56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u="sng">
                <a:solidFill>
                  <a:schemeClr val="hlink"/>
                </a:solidFill>
                <a:latin typeface="Average"/>
                <a:ea typeface="Average"/>
                <a:cs typeface="Average"/>
                <a:sym typeface="Average"/>
                <a:hlinkClick r:id="rId3"/>
              </a:rPr>
              <a:t>https://wordwall.net/resource/80210477</a:t>
            </a:r>
            <a:r>
              <a:rPr lang="en" sz="1800">
                <a:solidFill>
                  <a:schemeClr val="accent3"/>
                </a:solidFill>
                <a:latin typeface="Average"/>
                <a:ea typeface="Average"/>
                <a:cs typeface="Average"/>
                <a:sym typeface="Average"/>
              </a:rPr>
              <a:t> </a:t>
            </a:r>
            <a:endParaRPr sz="1800">
              <a:solidFill>
                <a:schemeClr val="accent3"/>
              </a:solidFill>
              <a:latin typeface="Average"/>
              <a:ea typeface="Average"/>
              <a:cs typeface="Average"/>
              <a:sym typeface="Average"/>
            </a:endParaRPr>
          </a:p>
        </p:txBody>
      </p:sp>
      <p:pic>
        <p:nvPicPr>
          <p:cNvPr id="168" name="Google Shape;168;p26"/>
          <p:cNvPicPr preferRelativeResize="0"/>
          <p:nvPr/>
        </p:nvPicPr>
        <p:blipFill>
          <a:blip r:embed="rId4">
            <a:alphaModFix/>
          </a:blip>
          <a:stretch>
            <a:fillRect/>
          </a:stretch>
        </p:blipFill>
        <p:spPr>
          <a:xfrm>
            <a:off x="7131749" y="3280725"/>
            <a:ext cx="1788150" cy="17996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Record new vocabulary</a:t>
            </a:r>
            <a:endParaRPr/>
          </a:p>
        </p:txBody>
      </p:sp>
      <p:graphicFrame>
        <p:nvGraphicFramePr>
          <p:cNvPr id="174" name="Google Shape;174;p27"/>
          <p:cNvGraphicFramePr/>
          <p:nvPr/>
        </p:nvGraphicFramePr>
        <p:xfrm>
          <a:off x="386850" y="1328875"/>
          <a:ext cx="3000000" cy="3000000"/>
        </p:xfrm>
        <a:graphic>
          <a:graphicData uri="http://schemas.openxmlformats.org/drawingml/2006/table">
            <a:tbl>
              <a:tblPr>
                <a:noFill/>
                <a:tableStyleId>{0E2B1D24-DD73-4495-B637-7F43550FEDF1}</a:tableStyleId>
              </a:tblPr>
              <a:tblGrid>
                <a:gridCol w="2776950"/>
                <a:gridCol w="2776950"/>
                <a:gridCol w="2776950"/>
              </a:tblGrid>
              <a:tr h="682875">
                <a:tc>
                  <a:txBody>
                    <a:bodyPr/>
                    <a:lstStyle/>
                    <a:p>
                      <a:pPr indent="0" lvl="0" marL="0" rtl="0" algn="ctr">
                        <a:spcBef>
                          <a:spcPts val="0"/>
                        </a:spcBef>
                        <a:spcAft>
                          <a:spcPts val="0"/>
                        </a:spcAft>
                        <a:buNone/>
                      </a:pPr>
                      <a:r>
                        <a:rPr b="1" lang="en" sz="1900">
                          <a:solidFill>
                            <a:schemeClr val="dk1"/>
                          </a:solidFill>
                        </a:rPr>
                        <a:t>Word / translation</a:t>
                      </a:r>
                      <a:endParaRPr b="1" sz="1900">
                        <a:solidFill>
                          <a:schemeClr val="dk1"/>
                        </a:solidFill>
                      </a:endParaRPr>
                    </a:p>
                  </a:txBody>
                  <a:tcPr marT="91425" marB="91425" marR="91425" marL="91425"/>
                </a:tc>
                <a:tc>
                  <a:txBody>
                    <a:bodyPr/>
                    <a:lstStyle/>
                    <a:p>
                      <a:pPr indent="0" lvl="0" marL="0" rtl="0" algn="ctr">
                        <a:spcBef>
                          <a:spcPts val="0"/>
                        </a:spcBef>
                        <a:spcAft>
                          <a:spcPts val="0"/>
                        </a:spcAft>
                        <a:buNone/>
                      </a:pPr>
                      <a:r>
                        <a:rPr b="1" lang="en" sz="1900">
                          <a:solidFill>
                            <a:schemeClr val="dk1"/>
                          </a:solidFill>
                        </a:rPr>
                        <a:t>Meaning</a:t>
                      </a:r>
                      <a:endParaRPr b="1" sz="1900">
                        <a:solidFill>
                          <a:schemeClr val="dk1"/>
                        </a:solidFill>
                      </a:endParaRPr>
                    </a:p>
                  </a:txBody>
                  <a:tcPr marT="91425" marB="91425" marR="91425" marL="91425"/>
                </a:tc>
                <a:tc>
                  <a:txBody>
                    <a:bodyPr/>
                    <a:lstStyle/>
                    <a:p>
                      <a:pPr indent="0" lvl="0" marL="0" rtl="0" algn="ctr">
                        <a:spcBef>
                          <a:spcPts val="0"/>
                        </a:spcBef>
                        <a:spcAft>
                          <a:spcPts val="0"/>
                        </a:spcAft>
                        <a:buNone/>
                      </a:pPr>
                      <a:r>
                        <a:rPr b="1" lang="en" sz="1900">
                          <a:solidFill>
                            <a:schemeClr val="dk1"/>
                          </a:solidFill>
                        </a:rPr>
                        <a:t>Example</a:t>
                      </a:r>
                      <a:endParaRPr b="1" sz="1900">
                        <a:solidFill>
                          <a:schemeClr val="dk1"/>
                        </a:solidFill>
                      </a:endParaRPr>
                    </a:p>
                  </a:txBody>
                  <a:tcPr marT="91425" marB="91425" marR="91425" marL="91425"/>
                </a:tc>
              </a:tr>
              <a:tr h="682875">
                <a:tc>
                  <a:txBody>
                    <a:bodyPr/>
                    <a:lstStyle/>
                    <a:p>
                      <a:pPr indent="0" lvl="0" marL="0" rtl="0" algn="ctr">
                        <a:spcBef>
                          <a:spcPts val="0"/>
                        </a:spcBef>
                        <a:spcAft>
                          <a:spcPts val="0"/>
                        </a:spcAft>
                        <a:buNone/>
                      </a:pPr>
                      <a:r>
                        <a:rPr lang="en" sz="1900">
                          <a:solidFill>
                            <a:srgbClr val="4A86E8"/>
                          </a:solidFill>
                        </a:rPr>
                        <a:t>r</a:t>
                      </a:r>
                      <a:r>
                        <a:rPr lang="en" sz="1900">
                          <a:solidFill>
                            <a:srgbClr val="4A86E8"/>
                          </a:solidFill>
                        </a:rPr>
                        <a:t>eliable</a:t>
                      </a:r>
                      <a:endParaRPr sz="1900">
                        <a:solidFill>
                          <a:srgbClr val="4A86E8"/>
                        </a:solidFill>
                      </a:endParaRPr>
                    </a:p>
                    <a:p>
                      <a:pPr indent="0" lvl="0" marL="0" rtl="0" algn="ctr">
                        <a:spcBef>
                          <a:spcPts val="0"/>
                        </a:spcBef>
                        <a:spcAft>
                          <a:spcPts val="0"/>
                        </a:spcAft>
                        <a:buNone/>
                      </a:pPr>
                      <a:r>
                        <a:t/>
                      </a:r>
                      <a:endParaRPr sz="1900">
                        <a:solidFill>
                          <a:srgbClr val="4A86E8"/>
                        </a:solidFill>
                      </a:endParaRPr>
                    </a:p>
                  </a:txBody>
                  <a:tcPr marT="91425" marB="91425" marR="91425" marL="91425"/>
                </a:tc>
                <a:tc>
                  <a:txBody>
                    <a:bodyPr/>
                    <a:lstStyle/>
                    <a:p>
                      <a:pPr indent="0" lvl="0" marL="0" rtl="0" algn="ctr">
                        <a:spcBef>
                          <a:spcPts val="0"/>
                        </a:spcBef>
                        <a:spcAft>
                          <a:spcPts val="0"/>
                        </a:spcAft>
                        <a:buNone/>
                      </a:pPr>
                      <a:r>
                        <a:rPr lang="en" sz="1900">
                          <a:solidFill>
                            <a:srgbClr val="4A86E8"/>
                          </a:solidFill>
                        </a:rPr>
                        <a:t>can be trusted to do something</a:t>
                      </a:r>
                      <a:endParaRPr sz="1900">
                        <a:solidFill>
                          <a:srgbClr val="4A86E8"/>
                        </a:solidFill>
                      </a:endParaRPr>
                    </a:p>
                  </a:txBody>
                  <a:tcPr marT="91425" marB="91425" marR="91425" marL="91425"/>
                </a:tc>
                <a:tc>
                  <a:txBody>
                    <a:bodyPr/>
                    <a:lstStyle/>
                    <a:p>
                      <a:pPr indent="0" lvl="0" marL="0" rtl="0" algn="ctr">
                        <a:spcBef>
                          <a:spcPts val="0"/>
                        </a:spcBef>
                        <a:spcAft>
                          <a:spcPts val="0"/>
                        </a:spcAft>
                        <a:buNone/>
                      </a:pPr>
                      <a:r>
                        <a:rPr lang="en" sz="1900">
                          <a:solidFill>
                            <a:srgbClr val="4A86E8"/>
                          </a:solidFill>
                        </a:rPr>
                        <a:t>He will arrive on time - he is reliable.</a:t>
                      </a:r>
                      <a:endParaRPr sz="1900">
                        <a:solidFill>
                          <a:srgbClr val="4A86E8"/>
                        </a:solidFill>
                      </a:endParaRPr>
                    </a:p>
                  </a:txBody>
                  <a:tcPr marT="91425" marB="91425" marR="91425" marL="91425"/>
                </a:tc>
              </a:tr>
              <a:tr h="682875">
                <a:tc>
                  <a:txBody>
                    <a:bodyPr/>
                    <a:lstStyle/>
                    <a:p>
                      <a:pPr indent="0" lvl="0" marL="0" rtl="0" algn="ctr">
                        <a:spcBef>
                          <a:spcPts val="0"/>
                        </a:spcBef>
                        <a:spcAft>
                          <a:spcPts val="0"/>
                        </a:spcAft>
                        <a:buNone/>
                      </a:pPr>
                      <a:r>
                        <a:t/>
                      </a:r>
                      <a:endParaRPr b="1" sz="1900">
                        <a:solidFill>
                          <a:srgbClr val="4A86E8"/>
                        </a:solidFill>
                      </a:endParaRPr>
                    </a:p>
                  </a:txBody>
                  <a:tcPr marT="91425" marB="91425" marR="91425" marL="91425"/>
                </a:tc>
                <a:tc>
                  <a:txBody>
                    <a:bodyPr/>
                    <a:lstStyle/>
                    <a:p>
                      <a:pPr indent="0" lvl="0" marL="0" rtl="0" algn="ctr">
                        <a:spcBef>
                          <a:spcPts val="0"/>
                        </a:spcBef>
                        <a:spcAft>
                          <a:spcPts val="0"/>
                        </a:spcAft>
                        <a:buNone/>
                      </a:pPr>
                      <a:r>
                        <a:t/>
                      </a:r>
                      <a:endParaRPr b="1" sz="1900">
                        <a:solidFill>
                          <a:srgbClr val="4A86E8"/>
                        </a:solidFill>
                      </a:endParaRPr>
                    </a:p>
                  </a:txBody>
                  <a:tcPr marT="91425" marB="91425" marR="91425" marL="91425"/>
                </a:tc>
                <a:tc>
                  <a:txBody>
                    <a:bodyPr/>
                    <a:lstStyle/>
                    <a:p>
                      <a:pPr indent="0" lvl="0" marL="0" rtl="0" algn="ctr">
                        <a:spcBef>
                          <a:spcPts val="0"/>
                        </a:spcBef>
                        <a:spcAft>
                          <a:spcPts val="0"/>
                        </a:spcAft>
                        <a:buNone/>
                      </a:pPr>
                      <a:r>
                        <a:t/>
                      </a:r>
                      <a:endParaRPr b="1" sz="1900">
                        <a:solidFill>
                          <a:srgbClr val="4A86E8"/>
                        </a:solidFill>
                      </a:endParaRPr>
                    </a:p>
                  </a:txBody>
                  <a:tcPr marT="91425" marB="91425" marR="91425" marL="91425"/>
                </a:tc>
              </a:tr>
            </a:tbl>
          </a:graphicData>
        </a:graphic>
      </p:graphicFrame>
      <p:pic>
        <p:nvPicPr>
          <p:cNvPr id="175" name="Google Shape;175;p27"/>
          <p:cNvPicPr preferRelativeResize="0"/>
          <p:nvPr/>
        </p:nvPicPr>
        <p:blipFill>
          <a:blip r:embed="rId3">
            <a:alphaModFix/>
          </a:blip>
          <a:stretch>
            <a:fillRect/>
          </a:stretch>
        </p:blipFill>
        <p:spPr>
          <a:xfrm>
            <a:off x="1139025" y="2414888"/>
            <a:ext cx="1322150" cy="3137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Some questions	</a:t>
            </a:r>
            <a:endParaRPr/>
          </a:p>
        </p:txBody>
      </p:sp>
      <p:sp>
        <p:nvSpPr>
          <p:cNvPr id="181" name="Google Shape;181;p2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en" sz="2108"/>
              <a:t>Which of your classmates is the most </a:t>
            </a:r>
            <a:r>
              <a:rPr b="1" lang="en" sz="2108"/>
              <a:t>reliable</a:t>
            </a:r>
            <a:r>
              <a:rPr lang="en" sz="2108"/>
              <a:t>?</a:t>
            </a:r>
            <a:endParaRPr sz="2108"/>
          </a:p>
          <a:p>
            <a:pPr indent="0" lvl="0" marL="0" rtl="0" algn="l">
              <a:spcBef>
                <a:spcPts val="1200"/>
              </a:spcBef>
              <a:spcAft>
                <a:spcPts val="0"/>
              </a:spcAft>
              <a:buNone/>
            </a:pPr>
            <a:r>
              <a:rPr lang="en" sz="2108"/>
              <a:t>What is Mr Merrett </a:t>
            </a:r>
            <a:r>
              <a:rPr b="1" lang="en" sz="2108"/>
              <a:t>responsible for</a:t>
            </a:r>
            <a:r>
              <a:rPr lang="en" sz="2108"/>
              <a:t>?</a:t>
            </a:r>
            <a:endParaRPr sz="2108"/>
          </a:p>
          <a:p>
            <a:pPr indent="0" lvl="0" marL="0" rtl="0" algn="l">
              <a:spcBef>
                <a:spcPts val="1200"/>
              </a:spcBef>
              <a:spcAft>
                <a:spcPts val="0"/>
              </a:spcAft>
              <a:buNone/>
            </a:pPr>
            <a:r>
              <a:rPr lang="en" sz="2108"/>
              <a:t>Which would be worse: </a:t>
            </a:r>
            <a:r>
              <a:rPr b="1" lang="en" sz="2108"/>
              <a:t>losing the ability to</a:t>
            </a:r>
            <a:r>
              <a:rPr lang="en" sz="2108"/>
              <a:t> walk or to talk?</a:t>
            </a:r>
            <a:endParaRPr sz="2108"/>
          </a:p>
          <a:p>
            <a:pPr indent="0" lvl="0" marL="0" rtl="0" algn="l">
              <a:spcBef>
                <a:spcPts val="1200"/>
              </a:spcBef>
              <a:spcAft>
                <a:spcPts val="0"/>
              </a:spcAft>
              <a:buNone/>
            </a:pPr>
            <a:r>
              <a:rPr lang="en" sz="2108"/>
              <a:t>Who do you </a:t>
            </a:r>
            <a:r>
              <a:rPr b="1" lang="en" sz="2108"/>
              <a:t>interact</a:t>
            </a:r>
            <a:r>
              <a:rPr lang="en" sz="2108"/>
              <a:t> with at break times?</a:t>
            </a:r>
            <a:endParaRPr sz="2108"/>
          </a:p>
          <a:p>
            <a:pPr indent="0" lvl="0" marL="0" rtl="0" algn="l">
              <a:spcBef>
                <a:spcPts val="1200"/>
              </a:spcBef>
              <a:spcAft>
                <a:spcPts val="0"/>
              </a:spcAft>
              <a:buNone/>
            </a:pPr>
            <a:r>
              <a:rPr lang="en" sz="2108"/>
              <a:t>Who would you </a:t>
            </a:r>
            <a:r>
              <a:rPr b="1" lang="en" sz="2108"/>
              <a:t>trust </a:t>
            </a:r>
            <a:r>
              <a:rPr lang="en" sz="2108"/>
              <a:t>with your secrets?</a:t>
            </a:r>
            <a:endParaRPr sz="2108"/>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9"/>
          <p:cNvSpPr txBox="1"/>
          <p:nvPr>
            <p:ph type="title"/>
          </p:nvPr>
        </p:nvSpPr>
        <p:spPr>
          <a:xfrm>
            <a:off x="127800" y="471325"/>
            <a:ext cx="90162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Back to robots. Do you agree or disagree with these statements? Why?</a:t>
            </a:r>
            <a:endParaRPr/>
          </a:p>
        </p:txBody>
      </p:sp>
      <p:pic>
        <p:nvPicPr>
          <p:cNvPr id="187" name="Google Shape;187;p29"/>
          <p:cNvPicPr preferRelativeResize="0"/>
          <p:nvPr/>
        </p:nvPicPr>
        <p:blipFill>
          <a:blip r:embed="rId3">
            <a:alphaModFix/>
          </a:blip>
          <a:stretch>
            <a:fillRect/>
          </a:stretch>
        </p:blipFill>
        <p:spPr>
          <a:xfrm>
            <a:off x="535963" y="1196425"/>
            <a:ext cx="8072064" cy="37946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30"/>
          <p:cNvSpPr txBox="1"/>
          <p:nvPr>
            <p:ph type="title"/>
          </p:nvPr>
        </p:nvSpPr>
        <p:spPr>
          <a:xfrm>
            <a:off x="127800" y="208250"/>
            <a:ext cx="90162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Choose one statement. Write it in your book. Respond in your own words (30 words minimum).</a:t>
            </a:r>
            <a:endParaRPr/>
          </a:p>
        </p:txBody>
      </p:sp>
      <p:pic>
        <p:nvPicPr>
          <p:cNvPr id="193" name="Google Shape;193;p30"/>
          <p:cNvPicPr preferRelativeResize="0"/>
          <p:nvPr/>
        </p:nvPicPr>
        <p:blipFill>
          <a:blip r:embed="rId3">
            <a:alphaModFix/>
          </a:blip>
          <a:stretch>
            <a:fillRect/>
          </a:stretch>
        </p:blipFill>
        <p:spPr>
          <a:xfrm>
            <a:off x="535963" y="1196425"/>
            <a:ext cx="8072064" cy="37946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3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Which of these tasks would you </a:t>
            </a:r>
            <a:r>
              <a:rPr lang="en" u="sng"/>
              <a:t>trust</a:t>
            </a:r>
            <a:r>
              <a:rPr lang="en"/>
              <a:t> a robot to do?</a:t>
            </a:r>
            <a:endParaRPr/>
          </a:p>
        </p:txBody>
      </p:sp>
      <p:sp>
        <p:nvSpPr>
          <p:cNvPr id="199" name="Google Shape;199;p31"/>
          <p:cNvSpPr txBox="1"/>
          <p:nvPr>
            <p:ph idx="1" type="body"/>
          </p:nvPr>
        </p:nvSpPr>
        <p:spPr>
          <a:xfrm>
            <a:off x="311700" y="1108700"/>
            <a:ext cx="5109300" cy="4774200"/>
          </a:xfrm>
          <a:prstGeom prst="rect">
            <a:avLst/>
          </a:prstGeom>
        </p:spPr>
        <p:txBody>
          <a:bodyPr anchorCtr="0" anchor="t" bIns="91425" lIns="91425" spcFirstLastPara="1" rIns="91425" wrap="square" tIns="91425">
            <a:normAutofit fontScale="85000" lnSpcReduction="20000"/>
          </a:bodyPr>
          <a:lstStyle/>
          <a:p>
            <a:pPr indent="0" lvl="0" marL="0" rtl="0" algn="ctr">
              <a:spcBef>
                <a:spcPts val="0"/>
              </a:spcBef>
              <a:spcAft>
                <a:spcPts val="0"/>
              </a:spcAft>
              <a:buNone/>
            </a:pPr>
            <a:r>
              <a:rPr lang="en" sz="2600"/>
              <a:t>Clean your house</a:t>
            </a:r>
            <a:endParaRPr sz="2600"/>
          </a:p>
          <a:p>
            <a:pPr indent="0" lvl="0" marL="0" rtl="0" algn="ctr">
              <a:spcBef>
                <a:spcPts val="1200"/>
              </a:spcBef>
              <a:spcAft>
                <a:spcPts val="0"/>
              </a:spcAft>
              <a:buNone/>
            </a:pPr>
            <a:r>
              <a:rPr lang="en" sz="2600"/>
              <a:t>Look after a pet</a:t>
            </a:r>
            <a:endParaRPr sz="2600"/>
          </a:p>
          <a:p>
            <a:pPr indent="0" lvl="0" marL="0" rtl="0" algn="ctr">
              <a:spcBef>
                <a:spcPts val="1200"/>
              </a:spcBef>
              <a:spcAft>
                <a:spcPts val="0"/>
              </a:spcAft>
              <a:buNone/>
            </a:pPr>
            <a:r>
              <a:rPr lang="en" sz="2600"/>
              <a:t>Look after an elderly relative who is sick</a:t>
            </a:r>
            <a:endParaRPr sz="2600"/>
          </a:p>
          <a:p>
            <a:pPr indent="0" lvl="0" marL="0" rtl="0" algn="ctr">
              <a:spcBef>
                <a:spcPts val="1200"/>
              </a:spcBef>
              <a:spcAft>
                <a:spcPts val="0"/>
              </a:spcAft>
              <a:buNone/>
            </a:pPr>
            <a:r>
              <a:rPr lang="en" sz="2600"/>
              <a:t>Do your homework</a:t>
            </a:r>
            <a:endParaRPr sz="2600"/>
          </a:p>
          <a:p>
            <a:pPr indent="0" lvl="0" marL="0" rtl="0" algn="ctr">
              <a:spcBef>
                <a:spcPts val="1200"/>
              </a:spcBef>
              <a:spcAft>
                <a:spcPts val="0"/>
              </a:spcAft>
              <a:buNone/>
            </a:pPr>
            <a:r>
              <a:rPr lang="en" sz="2600"/>
              <a:t>Fight for your country in a war</a:t>
            </a:r>
            <a:endParaRPr sz="2600"/>
          </a:p>
          <a:p>
            <a:pPr indent="0" lvl="0" marL="0" rtl="0" algn="ctr">
              <a:spcBef>
                <a:spcPts val="1200"/>
              </a:spcBef>
              <a:spcAft>
                <a:spcPts val="0"/>
              </a:spcAft>
              <a:buNone/>
            </a:pPr>
            <a:r>
              <a:rPr lang="en" sz="2600"/>
              <a:t>Cook dinner</a:t>
            </a:r>
            <a:endParaRPr sz="2600"/>
          </a:p>
          <a:p>
            <a:pPr indent="0" lvl="0" marL="0" rtl="0" algn="ctr">
              <a:spcBef>
                <a:spcPts val="1200"/>
              </a:spcBef>
              <a:spcAft>
                <a:spcPts val="0"/>
              </a:spcAft>
              <a:buNone/>
            </a:pPr>
            <a:r>
              <a:rPr lang="en" sz="2600"/>
              <a:t>Teach you English</a:t>
            </a:r>
            <a:endParaRPr sz="2600"/>
          </a:p>
          <a:p>
            <a:pPr indent="0" lvl="0" marL="0" rtl="0" algn="ctr">
              <a:spcBef>
                <a:spcPts val="1200"/>
              </a:spcBef>
              <a:spcAft>
                <a:spcPts val="0"/>
              </a:spcAft>
              <a:buNone/>
            </a:pPr>
            <a:r>
              <a:rPr lang="en" sz="2600"/>
              <a:t>Perform open heart surgery</a:t>
            </a:r>
            <a:endParaRPr sz="2600"/>
          </a:p>
          <a:p>
            <a:pPr indent="0" lvl="0" marL="0" rtl="0" algn="l">
              <a:spcBef>
                <a:spcPts val="1200"/>
              </a:spcBef>
              <a:spcAft>
                <a:spcPts val="0"/>
              </a:spcAft>
              <a:buNone/>
            </a:pPr>
            <a:r>
              <a:t/>
            </a:r>
            <a:endParaRPr sz="2600"/>
          </a:p>
          <a:p>
            <a:pPr indent="0" lvl="0" marL="0" rtl="0" algn="l">
              <a:spcBef>
                <a:spcPts val="1200"/>
              </a:spcBef>
              <a:spcAft>
                <a:spcPts val="1200"/>
              </a:spcAft>
              <a:buNone/>
            </a:pPr>
            <a:r>
              <a:t/>
            </a:r>
            <a:endParaRPr sz="2600"/>
          </a:p>
        </p:txBody>
      </p:sp>
      <p:sp>
        <p:nvSpPr>
          <p:cNvPr id="200" name="Google Shape;200;p31"/>
          <p:cNvSpPr txBox="1"/>
          <p:nvPr/>
        </p:nvSpPr>
        <p:spPr>
          <a:xfrm>
            <a:off x="5526550" y="1188725"/>
            <a:ext cx="3459600" cy="3512400"/>
          </a:xfrm>
          <a:prstGeom prst="rect">
            <a:avLst/>
          </a:prstGeom>
          <a:solidFill>
            <a:schemeClr val="dk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Average"/>
                <a:ea typeface="Average"/>
                <a:cs typeface="Average"/>
                <a:sym typeface="Average"/>
              </a:rPr>
              <a:t>I would trust a robot to ______ </a:t>
            </a:r>
            <a:r>
              <a:rPr lang="en" sz="1800">
                <a:solidFill>
                  <a:schemeClr val="lt1"/>
                </a:solidFill>
                <a:latin typeface="Average"/>
                <a:ea typeface="Average"/>
                <a:cs typeface="Average"/>
                <a:sym typeface="Average"/>
              </a:rPr>
              <a:t>because…</a:t>
            </a:r>
            <a:endParaRPr sz="1800">
              <a:solidFill>
                <a:schemeClr val="lt1"/>
              </a:solidFill>
              <a:latin typeface="Average"/>
              <a:ea typeface="Average"/>
              <a:cs typeface="Average"/>
              <a:sym typeface="Average"/>
            </a:endParaRPr>
          </a:p>
          <a:p>
            <a:pPr indent="0" lvl="0" marL="0" rtl="0" algn="l">
              <a:spcBef>
                <a:spcPts val="0"/>
              </a:spcBef>
              <a:spcAft>
                <a:spcPts val="0"/>
              </a:spcAft>
              <a:buNone/>
            </a:pPr>
            <a:r>
              <a:t/>
            </a:r>
            <a:endParaRPr sz="1800">
              <a:solidFill>
                <a:schemeClr val="lt1"/>
              </a:solidFill>
              <a:latin typeface="Average"/>
              <a:ea typeface="Average"/>
              <a:cs typeface="Average"/>
              <a:sym typeface="Average"/>
            </a:endParaRPr>
          </a:p>
          <a:p>
            <a:pPr indent="0" lvl="0" marL="0" rtl="0" algn="l">
              <a:spcBef>
                <a:spcPts val="0"/>
              </a:spcBef>
              <a:spcAft>
                <a:spcPts val="0"/>
              </a:spcAft>
              <a:buNone/>
            </a:pPr>
            <a:r>
              <a:rPr lang="en" sz="1800">
                <a:solidFill>
                  <a:schemeClr val="lt1"/>
                </a:solidFill>
                <a:latin typeface="Average"/>
                <a:ea typeface="Average"/>
                <a:cs typeface="Average"/>
                <a:sym typeface="Average"/>
              </a:rPr>
              <a:t>I wouldn’t trust a robot to_______ because…</a:t>
            </a:r>
            <a:endParaRPr sz="1800">
              <a:solidFill>
                <a:schemeClr val="lt1"/>
              </a:solidFill>
              <a:latin typeface="Average"/>
              <a:ea typeface="Average"/>
              <a:cs typeface="Average"/>
              <a:sym typeface="Average"/>
            </a:endParaRPr>
          </a:p>
          <a:p>
            <a:pPr indent="0" lvl="0" marL="0" rtl="0" algn="l">
              <a:spcBef>
                <a:spcPts val="0"/>
              </a:spcBef>
              <a:spcAft>
                <a:spcPts val="0"/>
              </a:spcAft>
              <a:buNone/>
            </a:pPr>
            <a:r>
              <a:t/>
            </a:r>
            <a:endParaRPr sz="1800">
              <a:solidFill>
                <a:schemeClr val="lt1"/>
              </a:solidFill>
              <a:latin typeface="Average"/>
              <a:ea typeface="Average"/>
              <a:cs typeface="Average"/>
              <a:sym typeface="Average"/>
            </a:endParaRPr>
          </a:p>
          <a:p>
            <a:pPr indent="0" lvl="0" marL="0" rtl="0" algn="l">
              <a:spcBef>
                <a:spcPts val="0"/>
              </a:spcBef>
              <a:spcAft>
                <a:spcPts val="0"/>
              </a:spcAft>
              <a:buNone/>
            </a:pPr>
            <a:r>
              <a:rPr lang="en" sz="1800">
                <a:solidFill>
                  <a:schemeClr val="lt1"/>
                </a:solidFill>
                <a:latin typeface="Average"/>
                <a:ea typeface="Average"/>
                <a:cs typeface="Average"/>
                <a:sym typeface="Average"/>
              </a:rPr>
              <a:t>I don’t know if I would trust a robot to _______</a:t>
            </a:r>
            <a:endParaRPr sz="1800">
              <a:solidFill>
                <a:schemeClr val="lt1"/>
              </a:solidFill>
              <a:latin typeface="Average"/>
              <a:ea typeface="Average"/>
              <a:cs typeface="Average"/>
              <a:sym typeface="Average"/>
            </a:endParaRPr>
          </a:p>
          <a:p>
            <a:pPr indent="0" lvl="0" marL="0" rtl="0" algn="l">
              <a:spcBef>
                <a:spcPts val="0"/>
              </a:spcBef>
              <a:spcAft>
                <a:spcPts val="0"/>
              </a:spcAft>
              <a:buNone/>
            </a:pPr>
            <a:r>
              <a:t/>
            </a:r>
            <a:endParaRPr sz="1800">
              <a:solidFill>
                <a:schemeClr val="lt1"/>
              </a:solidFill>
              <a:latin typeface="Average"/>
              <a:ea typeface="Average"/>
              <a:cs typeface="Average"/>
              <a:sym typeface="Average"/>
            </a:endParaRPr>
          </a:p>
          <a:p>
            <a:pPr indent="0" lvl="0" marL="0" rtl="0" algn="l">
              <a:spcBef>
                <a:spcPts val="0"/>
              </a:spcBef>
              <a:spcAft>
                <a:spcPts val="0"/>
              </a:spcAft>
              <a:buNone/>
            </a:pPr>
            <a:r>
              <a:rPr lang="en" sz="1800">
                <a:solidFill>
                  <a:schemeClr val="lt1"/>
                </a:solidFill>
                <a:latin typeface="Average"/>
                <a:ea typeface="Average"/>
                <a:cs typeface="Average"/>
                <a:sym typeface="Average"/>
              </a:rPr>
              <a:t>I certainly wouldn’t trust a robot to _____________</a:t>
            </a:r>
            <a:endParaRPr sz="1800">
              <a:solidFill>
                <a:schemeClr val="lt1"/>
              </a:solidFill>
              <a:latin typeface="Average"/>
              <a:ea typeface="Average"/>
              <a:cs typeface="Average"/>
              <a:sym typeface="Average"/>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3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Add one more task you would / wouldn’t trust a robot to do.</a:t>
            </a:r>
            <a:endParaRPr/>
          </a:p>
        </p:txBody>
      </p:sp>
      <p:sp>
        <p:nvSpPr>
          <p:cNvPr id="206" name="Google Shape;206;p32"/>
          <p:cNvSpPr txBox="1"/>
          <p:nvPr>
            <p:ph idx="1" type="body"/>
          </p:nvPr>
        </p:nvSpPr>
        <p:spPr>
          <a:xfrm>
            <a:off x="311700" y="1108700"/>
            <a:ext cx="9144000" cy="4774200"/>
          </a:xfrm>
          <a:prstGeom prst="rect">
            <a:avLst/>
          </a:prstGeom>
        </p:spPr>
        <p:txBody>
          <a:bodyPr anchorCtr="0" anchor="t" bIns="91425" lIns="91425" spcFirstLastPara="1" rIns="91425" wrap="square" tIns="91425">
            <a:normAutofit fontScale="70000" lnSpcReduction="20000"/>
          </a:bodyPr>
          <a:lstStyle/>
          <a:p>
            <a:pPr indent="0" lvl="0" marL="0" rtl="0" algn="l">
              <a:spcBef>
                <a:spcPts val="0"/>
              </a:spcBef>
              <a:spcAft>
                <a:spcPts val="0"/>
              </a:spcAft>
              <a:buNone/>
            </a:pPr>
            <a:r>
              <a:rPr lang="en" sz="2600"/>
              <a:t>Clean your house</a:t>
            </a:r>
            <a:endParaRPr sz="2600"/>
          </a:p>
          <a:p>
            <a:pPr indent="0" lvl="0" marL="0" rtl="0" algn="l">
              <a:spcBef>
                <a:spcPts val="1200"/>
              </a:spcBef>
              <a:spcAft>
                <a:spcPts val="0"/>
              </a:spcAft>
              <a:buNone/>
            </a:pPr>
            <a:r>
              <a:rPr lang="en" sz="2600"/>
              <a:t>Look after a pet</a:t>
            </a:r>
            <a:endParaRPr sz="2600"/>
          </a:p>
          <a:p>
            <a:pPr indent="0" lvl="0" marL="0" rtl="0" algn="l">
              <a:spcBef>
                <a:spcPts val="1200"/>
              </a:spcBef>
              <a:spcAft>
                <a:spcPts val="0"/>
              </a:spcAft>
              <a:buNone/>
            </a:pPr>
            <a:r>
              <a:rPr lang="en" sz="2600"/>
              <a:t>Look after an elderly relative who is sick</a:t>
            </a:r>
            <a:endParaRPr sz="2600"/>
          </a:p>
          <a:p>
            <a:pPr indent="0" lvl="0" marL="0" rtl="0" algn="l">
              <a:spcBef>
                <a:spcPts val="1200"/>
              </a:spcBef>
              <a:spcAft>
                <a:spcPts val="0"/>
              </a:spcAft>
              <a:buNone/>
            </a:pPr>
            <a:r>
              <a:rPr lang="en" sz="2600"/>
              <a:t>Do your homework</a:t>
            </a:r>
            <a:endParaRPr sz="2600"/>
          </a:p>
          <a:p>
            <a:pPr indent="0" lvl="0" marL="0" rtl="0" algn="l">
              <a:spcBef>
                <a:spcPts val="1200"/>
              </a:spcBef>
              <a:spcAft>
                <a:spcPts val="0"/>
              </a:spcAft>
              <a:buNone/>
            </a:pPr>
            <a:r>
              <a:rPr lang="en" sz="2600"/>
              <a:t>Fight for your country in a war</a:t>
            </a:r>
            <a:endParaRPr sz="2600"/>
          </a:p>
          <a:p>
            <a:pPr indent="0" lvl="0" marL="0" rtl="0" algn="l">
              <a:spcBef>
                <a:spcPts val="1200"/>
              </a:spcBef>
              <a:spcAft>
                <a:spcPts val="0"/>
              </a:spcAft>
              <a:buNone/>
            </a:pPr>
            <a:r>
              <a:rPr lang="en" sz="2600"/>
              <a:t>Cook dinner</a:t>
            </a:r>
            <a:endParaRPr sz="2600"/>
          </a:p>
          <a:p>
            <a:pPr indent="0" lvl="0" marL="0" rtl="0" algn="l">
              <a:spcBef>
                <a:spcPts val="1200"/>
              </a:spcBef>
              <a:spcAft>
                <a:spcPts val="0"/>
              </a:spcAft>
              <a:buNone/>
            </a:pPr>
            <a:r>
              <a:rPr lang="en" sz="2600"/>
              <a:t>Teach you English</a:t>
            </a:r>
            <a:endParaRPr sz="2600"/>
          </a:p>
          <a:p>
            <a:pPr indent="0" lvl="0" marL="0" rtl="0" algn="l">
              <a:spcBef>
                <a:spcPts val="1200"/>
              </a:spcBef>
              <a:spcAft>
                <a:spcPts val="0"/>
              </a:spcAft>
              <a:buNone/>
            </a:pPr>
            <a:r>
              <a:rPr lang="en" sz="2600"/>
              <a:t>Perform open heart surgery</a:t>
            </a:r>
            <a:endParaRPr sz="2600"/>
          </a:p>
          <a:p>
            <a:pPr indent="0" lvl="0" marL="0" rtl="0" algn="l">
              <a:spcBef>
                <a:spcPts val="1200"/>
              </a:spcBef>
              <a:spcAft>
                <a:spcPts val="0"/>
              </a:spcAft>
              <a:buNone/>
            </a:pPr>
            <a:r>
              <a:rPr lang="en" sz="2600"/>
              <a:t>Your idea: ______________________</a:t>
            </a:r>
            <a:endParaRPr sz="2600"/>
          </a:p>
          <a:p>
            <a:pPr indent="0" lvl="0" marL="0" rtl="0" algn="l">
              <a:spcBef>
                <a:spcPts val="1200"/>
              </a:spcBef>
              <a:spcAft>
                <a:spcPts val="0"/>
              </a:spcAft>
              <a:buNone/>
            </a:pPr>
            <a:r>
              <a:t/>
            </a:r>
            <a:endParaRPr sz="2600"/>
          </a:p>
          <a:p>
            <a:pPr indent="0" lvl="0" marL="0" rtl="0" algn="l">
              <a:spcBef>
                <a:spcPts val="1200"/>
              </a:spcBef>
              <a:spcAft>
                <a:spcPts val="1200"/>
              </a:spcAft>
              <a:buNone/>
            </a:pPr>
            <a:r>
              <a:t/>
            </a:r>
            <a:endParaRPr sz="2600"/>
          </a:p>
        </p:txBody>
      </p:sp>
      <p:sp>
        <p:nvSpPr>
          <p:cNvPr id="207" name="Google Shape;207;p32"/>
          <p:cNvSpPr txBox="1"/>
          <p:nvPr/>
        </p:nvSpPr>
        <p:spPr>
          <a:xfrm>
            <a:off x="5473950" y="1596525"/>
            <a:ext cx="3459600" cy="1655100"/>
          </a:xfrm>
          <a:prstGeom prst="rect">
            <a:avLst/>
          </a:prstGeom>
          <a:solidFill>
            <a:schemeClr val="dk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Average"/>
                <a:ea typeface="Average"/>
                <a:cs typeface="Average"/>
                <a:sym typeface="Average"/>
              </a:rPr>
              <a:t>I would trust a robot to ______ because…</a:t>
            </a:r>
            <a:endParaRPr sz="1800">
              <a:solidFill>
                <a:schemeClr val="lt1"/>
              </a:solidFill>
              <a:latin typeface="Average"/>
              <a:ea typeface="Average"/>
              <a:cs typeface="Average"/>
              <a:sym typeface="Average"/>
            </a:endParaRPr>
          </a:p>
          <a:p>
            <a:pPr indent="0" lvl="0" marL="0" rtl="0" algn="l">
              <a:spcBef>
                <a:spcPts val="0"/>
              </a:spcBef>
              <a:spcAft>
                <a:spcPts val="0"/>
              </a:spcAft>
              <a:buNone/>
            </a:pPr>
            <a:r>
              <a:t/>
            </a:r>
            <a:endParaRPr sz="1800">
              <a:solidFill>
                <a:schemeClr val="lt1"/>
              </a:solidFill>
              <a:latin typeface="Average"/>
              <a:ea typeface="Average"/>
              <a:cs typeface="Average"/>
              <a:sym typeface="Average"/>
            </a:endParaRPr>
          </a:p>
          <a:p>
            <a:pPr indent="0" lvl="0" marL="0" rtl="0" algn="l">
              <a:spcBef>
                <a:spcPts val="0"/>
              </a:spcBef>
              <a:spcAft>
                <a:spcPts val="0"/>
              </a:spcAft>
              <a:buNone/>
            </a:pPr>
            <a:r>
              <a:rPr lang="en" sz="1800">
                <a:solidFill>
                  <a:schemeClr val="lt1"/>
                </a:solidFill>
                <a:latin typeface="Average"/>
                <a:ea typeface="Average"/>
                <a:cs typeface="Average"/>
                <a:sym typeface="Average"/>
              </a:rPr>
              <a:t>I wouldn’t trust a robot to_______ because…</a:t>
            </a:r>
            <a:endParaRPr sz="1800">
              <a:solidFill>
                <a:schemeClr val="lt1"/>
              </a:solidFill>
              <a:latin typeface="Average"/>
              <a:ea typeface="Average"/>
              <a:cs typeface="Average"/>
              <a:sym typeface="Average"/>
            </a:endParaRPr>
          </a:p>
          <a:p>
            <a:pPr indent="0" lvl="0" marL="0" rtl="0" algn="l">
              <a:spcBef>
                <a:spcPts val="0"/>
              </a:spcBef>
              <a:spcAft>
                <a:spcPts val="0"/>
              </a:spcAft>
              <a:buNone/>
            </a:pPr>
            <a:r>
              <a:t/>
            </a:r>
            <a:endParaRPr sz="1800">
              <a:solidFill>
                <a:schemeClr val="lt1"/>
              </a:solidFill>
              <a:latin typeface="Average"/>
              <a:ea typeface="Average"/>
              <a:cs typeface="Average"/>
              <a:sym typeface="Average"/>
            </a:endParaRPr>
          </a:p>
          <a:p>
            <a:pPr indent="0" lvl="0" marL="0" rtl="0" algn="l">
              <a:spcBef>
                <a:spcPts val="0"/>
              </a:spcBef>
              <a:spcAft>
                <a:spcPts val="0"/>
              </a:spcAft>
              <a:buNone/>
            </a:pPr>
            <a:r>
              <a:t/>
            </a:r>
            <a:endParaRPr sz="1800">
              <a:solidFill>
                <a:schemeClr val="lt1"/>
              </a:solidFill>
              <a:latin typeface="Average"/>
              <a:ea typeface="Average"/>
              <a:cs typeface="Average"/>
              <a:sym typeface="Average"/>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3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Rank the tasks based on which you would trust a robot to do.</a:t>
            </a:r>
            <a:endParaRPr/>
          </a:p>
        </p:txBody>
      </p:sp>
      <p:sp>
        <p:nvSpPr>
          <p:cNvPr id="213" name="Google Shape;213;p33"/>
          <p:cNvSpPr txBox="1"/>
          <p:nvPr>
            <p:ph idx="1" type="body"/>
          </p:nvPr>
        </p:nvSpPr>
        <p:spPr>
          <a:xfrm>
            <a:off x="311700" y="1108700"/>
            <a:ext cx="9144000" cy="4774200"/>
          </a:xfrm>
          <a:prstGeom prst="rect">
            <a:avLst/>
          </a:prstGeom>
        </p:spPr>
        <p:txBody>
          <a:bodyPr anchorCtr="0" anchor="t" bIns="91425" lIns="91425" spcFirstLastPara="1" rIns="91425" wrap="square" tIns="91425">
            <a:normAutofit fontScale="70000" lnSpcReduction="20000"/>
          </a:bodyPr>
          <a:lstStyle/>
          <a:p>
            <a:pPr indent="0" lvl="0" marL="0" rtl="0" algn="l">
              <a:spcBef>
                <a:spcPts val="0"/>
              </a:spcBef>
              <a:spcAft>
                <a:spcPts val="0"/>
              </a:spcAft>
              <a:buNone/>
            </a:pPr>
            <a:r>
              <a:rPr lang="en" sz="2600"/>
              <a:t>Clean your house</a:t>
            </a:r>
            <a:endParaRPr sz="2600"/>
          </a:p>
          <a:p>
            <a:pPr indent="0" lvl="0" marL="0" rtl="0" algn="l">
              <a:spcBef>
                <a:spcPts val="1200"/>
              </a:spcBef>
              <a:spcAft>
                <a:spcPts val="0"/>
              </a:spcAft>
              <a:buNone/>
            </a:pPr>
            <a:r>
              <a:rPr lang="en" sz="2600"/>
              <a:t>Look after a pet</a:t>
            </a:r>
            <a:endParaRPr sz="2600"/>
          </a:p>
          <a:p>
            <a:pPr indent="0" lvl="0" marL="0" rtl="0" algn="l">
              <a:spcBef>
                <a:spcPts val="1200"/>
              </a:spcBef>
              <a:spcAft>
                <a:spcPts val="0"/>
              </a:spcAft>
              <a:buNone/>
            </a:pPr>
            <a:r>
              <a:rPr lang="en" sz="2600"/>
              <a:t>Look after an elderly relative who is sick</a:t>
            </a:r>
            <a:endParaRPr sz="2600"/>
          </a:p>
          <a:p>
            <a:pPr indent="0" lvl="0" marL="0" rtl="0" algn="l">
              <a:spcBef>
                <a:spcPts val="1200"/>
              </a:spcBef>
              <a:spcAft>
                <a:spcPts val="0"/>
              </a:spcAft>
              <a:buNone/>
            </a:pPr>
            <a:r>
              <a:rPr lang="en" sz="2600"/>
              <a:t>Do your homework</a:t>
            </a:r>
            <a:endParaRPr sz="2600"/>
          </a:p>
          <a:p>
            <a:pPr indent="0" lvl="0" marL="0" rtl="0" algn="l">
              <a:spcBef>
                <a:spcPts val="1200"/>
              </a:spcBef>
              <a:spcAft>
                <a:spcPts val="0"/>
              </a:spcAft>
              <a:buNone/>
            </a:pPr>
            <a:r>
              <a:rPr lang="en" sz="2600"/>
              <a:t>Fight for your country in a war</a:t>
            </a:r>
            <a:endParaRPr sz="2600"/>
          </a:p>
          <a:p>
            <a:pPr indent="0" lvl="0" marL="0" rtl="0" algn="l">
              <a:spcBef>
                <a:spcPts val="1200"/>
              </a:spcBef>
              <a:spcAft>
                <a:spcPts val="0"/>
              </a:spcAft>
              <a:buNone/>
            </a:pPr>
            <a:r>
              <a:rPr lang="en" sz="2600"/>
              <a:t>Cook dinner</a:t>
            </a:r>
            <a:endParaRPr sz="2600"/>
          </a:p>
          <a:p>
            <a:pPr indent="0" lvl="0" marL="0" rtl="0" algn="l">
              <a:spcBef>
                <a:spcPts val="1200"/>
              </a:spcBef>
              <a:spcAft>
                <a:spcPts val="0"/>
              </a:spcAft>
              <a:buNone/>
            </a:pPr>
            <a:r>
              <a:rPr lang="en" sz="2600"/>
              <a:t>Teach you English</a:t>
            </a:r>
            <a:endParaRPr sz="2600"/>
          </a:p>
          <a:p>
            <a:pPr indent="0" lvl="0" marL="0" rtl="0" algn="l">
              <a:spcBef>
                <a:spcPts val="1200"/>
              </a:spcBef>
              <a:spcAft>
                <a:spcPts val="0"/>
              </a:spcAft>
              <a:buNone/>
            </a:pPr>
            <a:r>
              <a:rPr lang="en" sz="2600"/>
              <a:t>Perform open heart surgery</a:t>
            </a:r>
            <a:endParaRPr sz="2600"/>
          </a:p>
          <a:p>
            <a:pPr indent="0" lvl="0" marL="0" rtl="0" algn="l">
              <a:spcBef>
                <a:spcPts val="1200"/>
              </a:spcBef>
              <a:spcAft>
                <a:spcPts val="0"/>
              </a:spcAft>
              <a:buNone/>
            </a:pPr>
            <a:r>
              <a:rPr lang="en" sz="2600"/>
              <a:t>Your idea: ______________________</a:t>
            </a:r>
            <a:endParaRPr sz="2600"/>
          </a:p>
          <a:p>
            <a:pPr indent="0" lvl="0" marL="0" rtl="0" algn="l">
              <a:spcBef>
                <a:spcPts val="1200"/>
              </a:spcBef>
              <a:spcAft>
                <a:spcPts val="0"/>
              </a:spcAft>
              <a:buNone/>
            </a:pPr>
            <a:r>
              <a:t/>
            </a:r>
            <a:endParaRPr sz="2600"/>
          </a:p>
          <a:p>
            <a:pPr indent="0" lvl="0" marL="0" rtl="0" algn="l">
              <a:spcBef>
                <a:spcPts val="1200"/>
              </a:spcBef>
              <a:spcAft>
                <a:spcPts val="1200"/>
              </a:spcAft>
              <a:buNone/>
            </a:pPr>
            <a:r>
              <a:t/>
            </a:r>
            <a:endParaRPr sz="2600"/>
          </a:p>
        </p:txBody>
      </p:sp>
      <p:pic>
        <p:nvPicPr>
          <p:cNvPr id="214" name="Google Shape;214;p33"/>
          <p:cNvPicPr preferRelativeResize="0"/>
          <p:nvPr/>
        </p:nvPicPr>
        <p:blipFill>
          <a:blip r:embed="rId3">
            <a:alphaModFix/>
          </a:blip>
          <a:stretch>
            <a:fillRect/>
          </a:stretch>
        </p:blipFill>
        <p:spPr>
          <a:xfrm>
            <a:off x="5865553" y="1017725"/>
            <a:ext cx="2887120" cy="412577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Example:</a:t>
            </a:r>
            <a:endParaRPr/>
          </a:p>
        </p:txBody>
      </p:sp>
      <p:pic>
        <p:nvPicPr>
          <p:cNvPr id="220" name="Google Shape;220;p34"/>
          <p:cNvPicPr preferRelativeResize="0"/>
          <p:nvPr/>
        </p:nvPicPr>
        <p:blipFill>
          <a:blip r:embed="rId3">
            <a:alphaModFix/>
          </a:blip>
          <a:stretch>
            <a:fillRect/>
          </a:stretch>
        </p:blipFill>
        <p:spPr>
          <a:xfrm>
            <a:off x="5174000" y="-177550"/>
            <a:ext cx="3658300" cy="5227850"/>
          </a:xfrm>
          <a:prstGeom prst="rect">
            <a:avLst/>
          </a:prstGeom>
          <a:noFill/>
          <a:ln>
            <a:noFill/>
          </a:ln>
        </p:spPr>
      </p:pic>
      <p:cxnSp>
        <p:nvCxnSpPr>
          <p:cNvPr id="221" name="Google Shape;221;p34"/>
          <p:cNvCxnSpPr/>
          <p:nvPr/>
        </p:nvCxnSpPr>
        <p:spPr>
          <a:xfrm flipH="1" rot="10800000">
            <a:off x="4223875" y="920725"/>
            <a:ext cx="2130900" cy="223800"/>
          </a:xfrm>
          <a:prstGeom prst="straightConnector1">
            <a:avLst/>
          </a:prstGeom>
          <a:noFill/>
          <a:ln cap="flat" cmpd="sng" w="38100">
            <a:solidFill>
              <a:schemeClr val="dk2"/>
            </a:solidFill>
            <a:prstDash val="solid"/>
            <a:round/>
            <a:headEnd len="med" w="med" type="none"/>
            <a:tailEnd len="med" w="med" type="triangle"/>
          </a:ln>
        </p:spPr>
      </p:cxnSp>
      <p:cxnSp>
        <p:nvCxnSpPr>
          <p:cNvPr id="222" name="Google Shape;222;p34"/>
          <p:cNvCxnSpPr/>
          <p:nvPr/>
        </p:nvCxnSpPr>
        <p:spPr>
          <a:xfrm>
            <a:off x="3645075" y="4525300"/>
            <a:ext cx="2657400" cy="78900"/>
          </a:xfrm>
          <a:prstGeom prst="straightConnector1">
            <a:avLst/>
          </a:prstGeom>
          <a:noFill/>
          <a:ln cap="flat" cmpd="sng" w="38100">
            <a:solidFill>
              <a:schemeClr val="dk2"/>
            </a:solidFill>
            <a:prstDash val="solid"/>
            <a:round/>
            <a:headEnd len="med" w="med" type="none"/>
            <a:tailEnd len="med" w="med" type="triangle"/>
          </a:ln>
        </p:spPr>
      </p:cxnSp>
      <p:sp>
        <p:nvSpPr>
          <p:cNvPr id="223" name="Google Shape;223;p34"/>
          <p:cNvSpPr txBox="1"/>
          <p:nvPr/>
        </p:nvSpPr>
        <p:spPr>
          <a:xfrm>
            <a:off x="2237500" y="802525"/>
            <a:ext cx="2130900" cy="74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3"/>
                </a:solidFill>
                <a:latin typeface="Average"/>
                <a:ea typeface="Average"/>
                <a:cs typeface="Average"/>
                <a:sym typeface="Average"/>
              </a:rPr>
              <a:t>You would definitely trust a robot to do this</a:t>
            </a:r>
            <a:endParaRPr sz="1800">
              <a:solidFill>
                <a:schemeClr val="accent3"/>
              </a:solidFill>
              <a:latin typeface="Average"/>
              <a:ea typeface="Average"/>
              <a:cs typeface="Average"/>
              <a:sym typeface="Average"/>
            </a:endParaRPr>
          </a:p>
        </p:txBody>
      </p:sp>
      <p:sp>
        <p:nvSpPr>
          <p:cNvPr id="224" name="Google Shape;224;p34"/>
          <p:cNvSpPr txBox="1"/>
          <p:nvPr/>
        </p:nvSpPr>
        <p:spPr>
          <a:xfrm>
            <a:off x="1258600" y="4112050"/>
            <a:ext cx="2130900" cy="74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3"/>
                </a:solidFill>
                <a:latin typeface="Average"/>
                <a:ea typeface="Average"/>
                <a:cs typeface="Average"/>
                <a:sym typeface="Average"/>
              </a:rPr>
              <a:t>You wouldn’t trust the robot to do this at all!</a:t>
            </a:r>
            <a:endParaRPr sz="1800">
              <a:solidFill>
                <a:schemeClr val="accent3"/>
              </a:solidFill>
              <a:latin typeface="Average"/>
              <a:ea typeface="Average"/>
              <a:cs typeface="Average"/>
              <a:sym typeface="Average"/>
            </a:endParaRPr>
          </a:p>
        </p:txBody>
      </p:sp>
      <p:sp>
        <p:nvSpPr>
          <p:cNvPr id="225" name="Google Shape;225;p34"/>
          <p:cNvSpPr txBox="1"/>
          <p:nvPr/>
        </p:nvSpPr>
        <p:spPr>
          <a:xfrm>
            <a:off x="6259900" y="445025"/>
            <a:ext cx="1486500" cy="74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chemeClr val="lt1"/>
                </a:solidFill>
                <a:latin typeface="Average"/>
                <a:ea typeface="Average"/>
                <a:cs typeface="Average"/>
                <a:sym typeface="Average"/>
              </a:rPr>
              <a:t>Clean the house</a:t>
            </a:r>
            <a:endParaRPr b="1" sz="1800">
              <a:solidFill>
                <a:schemeClr val="lt1"/>
              </a:solidFill>
              <a:latin typeface="Average"/>
              <a:ea typeface="Average"/>
              <a:cs typeface="Average"/>
              <a:sym typeface="Average"/>
            </a:endParaRPr>
          </a:p>
        </p:txBody>
      </p:sp>
      <p:sp>
        <p:nvSpPr>
          <p:cNvPr id="226" name="Google Shape;226;p34"/>
          <p:cNvSpPr txBox="1"/>
          <p:nvPr/>
        </p:nvSpPr>
        <p:spPr>
          <a:xfrm>
            <a:off x="6558050" y="4112050"/>
            <a:ext cx="968700" cy="74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chemeClr val="lt1"/>
                </a:solidFill>
                <a:latin typeface="Average"/>
                <a:ea typeface="Average"/>
                <a:cs typeface="Average"/>
                <a:sym typeface="Average"/>
              </a:rPr>
              <a:t>Cook dinner</a:t>
            </a:r>
            <a:endParaRPr b="1" sz="1800">
              <a:solidFill>
                <a:schemeClr val="lt1"/>
              </a:solidFill>
              <a:latin typeface="Average"/>
              <a:ea typeface="Average"/>
              <a:cs typeface="Average"/>
              <a:sym typeface="Average"/>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35"/>
          <p:cNvSpPr txBox="1"/>
          <p:nvPr>
            <p:ph type="title"/>
          </p:nvPr>
        </p:nvSpPr>
        <p:spPr>
          <a:xfrm>
            <a:off x="88075" y="14245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Be ready to share ideas with a partner</a:t>
            </a:r>
            <a:endParaRPr/>
          </a:p>
        </p:txBody>
      </p:sp>
      <p:pic>
        <p:nvPicPr>
          <p:cNvPr id="232" name="Google Shape;232;p35"/>
          <p:cNvPicPr preferRelativeResize="0"/>
          <p:nvPr/>
        </p:nvPicPr>
        <p:blipFill>
          <a:blip r:embed="rId3">
            <a:alphaModFix/>
          </a:blip>
          <a:stretch>
            <a:fillRect/>
          </a:stretch>
        </p:blipFill>
        <p:spPr>
          <a:xfrm>
            <a:off x="5174000" y="-177550"/>
            <a:ext cx="3658300" cy="5227850"/>
          </a:xfrm>
          <a:prstGeom prst="rect">
            <a:avLst/>
          </a:prstGeom>
          <a:noFill/>
          <a:ln>
            <a:noFill/>
          </a:ln>
        </p:spPr>
      </p:pic>
      <p:cxnSp>
        <p:nvCxnSpPr>
          <p:cNvPr id="233" name="Google Shape;233;p35"/>
          <p:cNvCxnSpPr/>
          <p:nvPr/>
        </p:nvCxnSpPr>
        <p:spPr>
          <a:xfrm flipH="1" rot="10800000">
            <a:off x="4223875" y="920725"/>
            <a:ext cx="2130900" cy="223800"/>
          </a:xfrm>
          <a:prstGeom prst="straightConnector1">
            <a:avLst/>
          </a:prstGeom>
          <a:noFill/>
          <a:ln cap="flat" cmpd="sng" w="38100">
            <a:solidFill>
              <a:schemeClr val="dk2"/>
            </a:solidFill>
            <a:prstDash val="solid"/>
            <a:round/>
            <a:headEnd len="med" w="med" type="none"/>
            <a:tailEnd len="med" w="med" type="triangle"/>
          </a:ln>
        </p:spPr>
      </p:cxnSp>
      <p:cxnSp>
        <p:nvCxnSpPr>
          <p:cNvPr id="234" name="Google Shape;234;p35"/>
          <p:cNvCxnSpPr/>
          <p:nvPr/>
        </p:nvCxnSpPr>
        <p:spPr>
          <a:xfrm>
            <a:off x="3645075" y="4525300"/>
            <a:ext cx="2657400" cy="78900"/>
          </a:xfrm>
          <a:prstGeom prst="straightConnector1">
            <a:avLst/>
          </a:prstGeom>
          <a:noFill/>
          <a:ln cap="flat" cmpd="sng" w="38100">
            <a:solidFill>
              <a:schemeClr val="dk2"/>
            </a:solidFill>
            <a:prstDash val="solid"/>
            <a:round/>
            <a:headEnd len="med" w="med" type="none"/>
            <a:tailEnd len="med" w="med" type="triangle"/>
          </a:ln>
        </p:spPr>
      </p:cxnSp>
      <p:sp>
        <p:nvSpPr>
          <p:cNvPr id="235" name="Google Shape;235;p35"/>
          <p:cNvSpPr txBox="1"/>
          <p:nvPr/>
        </p:nvSpPr>
        <p:spPr>
          <a:xfrm>
            <a:off x="2237500" y="802525"/>
            <a:ext cx="2130900" cy="74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3"/>
                </a:solidFill>
                <a:latin typeface="Average"/>
                <a:ea typeface="Average"/>
                <a:cs typeface="Average"/>
                <a:sym typeface="Average"/>
              </a:rPr>
              <a:t>You would definitely trust a robot to do this</a:t>
            </a:r>
            <a:endParaRPr sz="1800">
              <a:solidFill>
                <a:schemeClr val="accent3"/>
              </a:solidFill>
              <a:latin typeface="Average"/>
              <a:ea typeface="Average"/>
              <a:cs typeface="Average"/>
              <a:sym typeface="Average"/>
            </a:endParaRPr>
          </a:p>
        </p:txBody>
      </p:sp>
      <p:sp>
        <p:nvSpPr>
          <p:cNvPr id="236" name="Google Shape;236;p35"/>
          <p:cNvSpPr txBox="1"/>
          <p:nvPr/>
        </p:nvSpPr>
        <p:spPr>
          <a:xfrm>
            <a:off x="1258600" y="4112050"/>
            <a:ext cx="2130900" cy="74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3"/>
                </a:solidFill>
                <a:latin typeface="Average"/>
                <a:ea typeface="Average"/>
                <a:cs typeface="Average"/>
                <a:sym typeface="Average"/>
              </a:rPr>
              <a:t>You wouldn’t trust the robot to do this at all!</a:t>
            </a:r>
            <a:endParaRPr sz="1800">
              <a:solidFill>
                <a:schemeClr val="accent3"/>
              </a:solidFill>
              <a:latin typeface="Average"/>
              <a:ea typeface="Average"/>
              <a:cs typeface="Average"/>
              <a:sym typeface="Average"/>
            </a:endParaRPr>
          </a:p>
        </p:txBody>
      </p:sp>
      <p:sp>
        <p:nvSpPr>
          <p:cNvPr id="237" name="Google Shape;237;p35"/>
          <p:cNvSpPr txBox="1"/>
          <p:nvPr/>
        </p:nvSpPr>
        <p:spPr>
          <a:xfrm>
            <a:off x="6259900" y="445025"/>
            <a:ext cx="1486500" cy="74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chemeClr val="lt1"/>
                </a:solidFill>
                <a:latin typeface="Average"/>
                <a:ea typeface="Average"/>
                <a:cs typeface="Average"/>
                <a:sym typeface="Average"/>
              </a:rPr>
              <a:t>Clean the house</a:t>
            </a:r>
            <a:endParaRPr b="1" sz="1800">
              <a:solidFill>
                <a:schemeClr val="lt1"/>
              </a:solidFill>
              <a:latin typeface="Average"/>
              <a:ea typeface="Average"/>
              <a:cs typeface="Average"/>
              <a:sym typeface="Average"/>
            </a:endParaRPr>
          </a:p>
        </p:txBody>
      </p:sp>
      <p:sp>
        <p:nvSpPr>
          <p:cNvPr id="238" name="Google Shape;238;p35"/>
          <p:cNvSpPr txBox="1"/>
          <p:nvPr/>
        </p:nvSpPr>
        <p:spPr>
          <a:xfrm>
            <a:off x="6558050" y="4112050"/>
            <a:ext cx="968700" cy="74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chemeClr val="lt1"/>
                </a:solidFill>
                <a:latin typeface="Average"/>
                <a:ea typeface="Average"/>
                <a:cs typeface="Average"/>
                <a:sym typeface="Average"/>
              </a:rPr>
              <a:t>Cook dinner</a:t>
            </a:r>
            <a:endParaRPr b="1" sz="1800">
              <a:solidFill>
                <a:schemeClr val="lt1"/>
              </a:solidFill>
              <a:latin typeface="Average"/>
              <a:ea typeface="Average"/>
              <a:cs typeface="Average"/>
              <a:sym typeface="Average"/>
            </a:endParaRPr>
          </a:p>
        </p:txBody>
      </p:sp>
      <p:sp>
        <p:nvSpPr>
          <p:cNvPr id="239" name="Google Shape;239;p35"/>
          <p:cNvSpPr txBox="1"/>
          <p:nvPr/>
        </p:nvSpPr>
        <p:spPr>
          <a:xfrm>
            <a:off x="409000" y="2385588"/>
            <a:ext cx="4380600" cy="1156200"/>
          </a:xfrm>
          <a:prstGeom prst="rect">
            <a:avLst/>
          </a:prstGeom>
          <a:solidFill>
            <a:schemeClr val="dk1"/>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lt1"/>
                </a:solidFill>
                <a:latin typeface="Average"/>
                <a:ea typeface="Average"/>
                <a:cs typeface="Average"/>
                <a:sym typeface="Average"/>
              </a:rPr>
              <a:t>I wouldn’t trust a </a:t>
            </a:r>
            <a:r>
              <a:rPr lang="en" sz="1800">
                <a:solidFill>
                  <a:schemeClr val="lt1"/>
                </a:solidFill>
                <a:latin typeface="Average"/>
                <a:ea typeface="Average"/>
                <a:cs typeface="Average"/>
                <a:sym typeface="Average"/>
              </a:rPr>
              <a:t>robot</a:t>
            </a:r>
            <a:r>
              <a:rPr lang="en" sz="1800">
                <a:solidFill>
                  <a:schemeClr val="lt1"/>
                </a:solidFill>
                <a:latin typeface="Average"/>
                <a:ea typeface="Average"/>
                <a:cs typeface="Average"/>
                <a:sym typeface="Average"/>
              </a:rPr>
              <a:t> to cook because they don’t eat! They won’t </a:t>
            </a:r>
            <a:r>
              <a:rPr lang="en" sz="1800">
                <a:solidFill>
                  <a:schemeClr val="lt1"/>
                </a:solidFill>
                <a:latin typeface="Average"/>
                <a:ea typeface="Average"/>
                <a:cs typeface="Average"/>
                <a:sym typeface="Average"/>
              </a:rPr>
              <a:t>understand</a:t>
            </a:r>
            <a:r>
              <a:rPr lang="en" sz="1800">
                <a:solidFill>
                  <a:schemeClr val="lt1"/>
                </a:solidFill>
                <a:latin typeface="Average"/>
                <a:ea typeface="Average"/>
                <a:cs typeface="Average"/>
                <a:sym typeface="Average"/>
              </a:rPr>
              <a:t> what good food tastes like.</a:t>
            </a:r>
            <a:endParaRPr sz="1800">
              <a:solidFill>
                <a:schemeClr val="lt1"/>
              </a:solidFill>
              <a:latin typeface="Average"/>
              <a:ea typeface="Average"/>
              <a:cs typeface="Average"/>
              <a:sym typeface="Average"/>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3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about a robot nanny?</a:t>
            </a:r>
            <a:endParaRPr/>
          </a:p>
        </p:txBody>
      </p:sp>
      <p:pic>
        <p:nvPicPr>
          <p:cNvPr id="245" name="Google Shape;245;p36"/>
          <p:cNvPicPr preferRelativeResize="0"/>
          <p:nvPr/>
        </p:nvPicPr>
        <p:blipFill>
          <a:blip r:embed="rId3">
            <a:alphaModFix/>
          </a:blip>
          <a:stretch>
            <a:fillRect/>
          </a:stretch>
        </p:blipFill>
        <p:spPr>
          <a:xfrm>
            <a:off x="6214500" y="252450"/>
            <a:ext cx="2617800" cy="2617800"/>
          </a:xfrm>
          <a:prstGeom prst="rect">
            <a:avLst/>
          </a:prstGeom>
          <a:noFill/>
          <a:ln>
            <a:noFill/>
          </a:ln>
        </p:spPr>
      </p:pic>
      <p:pic>
        <p:nvPicPr>
          <p:cNvPr id="246" name="Google Shape;246;p36"/>
          <p:cNvPicPr preferRelativeResize="0"/>
          <p:nvPr/>
        </p:nvPicPr>
        <p:blipFill>
          <a:blip r:embed="rId4">
            <a:alphaModFix/>
          </a:blip>
          <a:stretch>
            <a:fillRect/>
          </a:stretch>
        </p:blipFill>
        <p:spPr>
          <a:xfrm>
            <a:off x="191875" y="1143800"/>
            <a:ext cx="3898954" cy="3820975"/>
          </a:xfrm>
          <a:prstGeom prst="rect">
            <a:avLst/>
          </a:prstGeom>
          <a:noFill/>
          <a:ln>
            <a:noFill/>
          </a:ln>
        </p:spPr>
      </p:pic>
      <p:pic>
        <p:nvPicPr>
          <p:cNvPr id="247" name="Google Shape;247;p36"/>
          <p:cNvPicPr preferRelativeResize="0"/>
          <p:nvPr/>
        </p:nvPicPr>
        <p:blipFill>
          <a:blip r:embed="rId5">
            <a:alphaModFix/>
          </a:blip>
          <a:stretch>
            <a:fillRect/>
          </a:stretch>
        </p:blipFill>
        <p:spPr>
          <a:xfrm>
            <a:off x="6342025" y="3225425"/>
            <a:ext cx="2362750" cy="1739350"/>
          </a:xfrm>
          <a:prstGeom prst="rect">
            <a:avLst/>
          </a:prstGeom>
          <a:noFill/>
          <a:ln>
            <a:noFill/>
          </a:ln>
        </p:spPr>
      </p:pic>
      <p:sp>
        <p:nvSpPr>
          <p:cNvPr id="248" name="Google Shape;248;p36"/>
          <p:cNvSpPr txBox="1"/>
          <p:nvPr/>
        </p:nvSpPr>
        <p:spPr>
          <a:xfrm>
            <a:off x="4223875" y="1350738"/>
            <a:ext cx="1710000" cy="340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400">
                <a:solidFill>
                  <a:schemeClr val="accent3"/>
                </a:solidFill>
                <a:latin typeface="Average"/>
                <a:ea typeface="Average"/>
                <a:cs typeface="Average"/>
                <a:sym typeface="Average"/>
              </a:rPr>
              <a:t>Would you trust a robot to look after children?</a:t>
            </a:r>
            <a:endParaRPr b="1" sz="2400">
              <a:solidFill>
                <a:schemeClr val="accent3"/>
              </a:solidFill>
              <a:latin typeface="Average"/>
              <a:ea typeface="Average"/>
              <a:cs typeface="Average"/>
              <a:sym typeface="Average"/>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3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Who do you agree with more? Why?</a:t>
            </a:r>
            <a:endParaRPr/>
          </a:p>
        </p:txBody>
      </p:sp>
      <p:sp>
        <p:nvSpPr>
          <p:cNvPr id="254" name="Google Shape;254;p37"/>
          <p:cNvSpPr/>
          <p:nvPr/>
        </p:nvSpPr>
        <p:spPr>
          <a:xfrm>
            <a:off x="159050" y="1322100"/>
            <a:ext cx="4275300" cy="24993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Average"/>
                <a:ea typeface="Average"/>
                <a:cs typeface="Average"/>
                <a:sym typeface="Average"/>
              </a:rPr>
              <a:t>Robots don’t get tired! Real nannies do. You could use a robot nanny 24/7, then the parents would get to relax. Great!</a:t>
            </a:r>
            <a:endParaRPr sz="1900">
              <a:latin typeface="Average"/>
              <a:ea typeface="Average"/>
              <a:cs typeface="Average"/>
              <a:sym typeface="Average"/>
            </a:endParaRPr>
          </a:p>
        </p:txBody>
      </p:sp>
      <p:sp>
        <p:nvSpPr>
          <p:cNvPr id="255" name="Google Shape;255;p37"/>
          <p:cNvSpPr/>
          <p:nvPr/>
        </p:nvSpPr>
        <p:spPr>
          <a:xfrm>
            <a:off x="4572000" y="1128400"/>
            <a:ext cx="4275300" cy="2499300"/>
          </a:xfrm>
          <a:prstGeom prst="wedgeEllipseCallout">
            <a:avLst>
              <a:gd fmla="val 33857" name="adj1"/>
              <a:gd fmla="val 63907"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Average"/>
                <a:ea typeface="Average"/>
                <a:cs typeface="Average"/>
                <a:sym typeface="Average"/>
              </a:rPr>
              <a:t>But if a child spends all its time with a robot, it won’t form connections with its parents</a:t>
            </a:r>
            <a:endParaRPr sz="1900">
              <a:latin typeface="Average"/>
              <a:ea typeface="Average"/>
              <a:cs typeface="Average"/>
              <a:sym typeface="Average"/>
            </a:endParaRPr>
          </a:p>
        </p:txBody>
      </p:sp>
      <p:pic>
        <p:nvPicPr>
          <p:cNvPr id="256" name="Google Shape;256;p37"/>
          <p:cNvPicPr preferRelativeResize="0"/>
          <p:nvPr/>
        </p:nvPicPr>
        <p:blipFill>
          <a:blip r:embed="rId3">
            <a:alphaModFix/>
          </a:blip>
          <a:stretch>
            <a:fillRect/>
          </a:stretch>
        </p:blipFill>
        <p:spPr>
          <a:xfrm>
            <a:off x="159050" y="4125775"/>
            <a:ext cx="1414157" cy="941049"/>
          </a:xfrm>
          <a:prstGeom prst="rect">
            <a:avLst/>
          </a:prstGeom>
          <a:noFill/>
          <a:ln>
            <a:noFill/>
          </a:ln>
        </p:spPr>
      </p:pic>
      <p:sp>
        <p:nvSpPr>
          <p:cNvPr id="257" name="Google Shape;257;p37"/>
          <p:cNvSpPr txBox="1"/>
          <p:nvPr/>
        </p:nvSpPr>
        <p:spPr>
          <a:xfrm>
            <a:off x="1790250" y="4225200"/>
            <a:ext cx="1065600" cy="77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900">
                <a:solidFill>
                  <a:schemeClr val="accent3"/>
                </a:solidFill>
                <a:latin typeface="Average"/>
                <a:ea typeface="Average"/>
                <a:cs typeface="Average"/>
                <a:sym typeface="Average"/>
              </a:rPr>
              <a:t>Tina</a:t>
            </a:r>
            <a:endParaRPr sz="2900">
              <a:solidFill>
                <a:schemeClr val="accent3"/>
              </a:solidFill>
              <a:latin typeface="Average"/>
              <a:ea typeface="Average"/>
              <a:cs typeface="Average"/>
              <a:sym typeface="Average"/>
            </a:endParaRPr>
          </a:p>
        </p:txBody>
      </p:sp>
      <p:sp>
        <p:nvSpPr>
          <p:cNvPr id="258" name="Google Shape;258;p37"/>
          <p:cNvSpPr txBox="1"/>
          <p:nvPr/>
        </p:nvSpPr>
        <p:spPr>
          <a:xfrm>
            <a:off x="6073275" y="4208100"/>
            <a:ext cx="1065600" cy="77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900">
                <a:solidFill>
                  <a:schemeClr val="accent3"/>
                </a:solidFill>
                <a:latin typeface="Average"/>
                <a:ea typeface="Average"/>
                <a:cs typeface="Average"/>
                <a:sym typeface="Average"/>
              </a:rPr>
              <a:t>Kim</a:t>
            </a:r>
            <a:endParaRPr sz="2900">
              <a:solidFill>
                <a:schemeClr val="accent3"/>
              </a:solidFill>
              <a:latin typeface="Average"/>
              <a:ea typeface="Average"/>
              <a:cs typeface="Average"/>
              <a:sym typeface="Average"/>
            </a:endParaRPr>
          </a:p>
        </p:txBody>
      </p:sp>
      <p:pic>
        <p:nvPicPr>
          <p:cNvPr id="259" name="Google Shape;259;p37"/>
          <p:cNvPicPr preferRelativeResize="0"/>
          <p:nvPr/>
        </p:nvPicPr>
        <p:blipFill>
          <a:blip r:embed="rId4">
            <a:alphaModFix/>
          </a:blip>
          <a:stretch>
            <a:fillRect/>
          </a:stretch>
        </p:blipFill>
        <p:spPr>
          <a:xfrm>
            <a:off x="7267538" y="4023650"/>
            <a:ext cx="1564763" cy="10431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graphicFrame>
        <p:nvGraphicFramePr>
          <p:cNvPr id="264" name="Google Shape;264;p38"/>
          <p:cNvGraphicFramePr/>
          <p:nvPr/>
        </p:nvGraphicFramePr>
        <p:xfrm>
          <a:off x="623600" y="520100"/>
          <a:ext cx="3000000" cy="3000000"/>
        </p:xfrm>
        <a:graphic>
          <a:graphicData uri="http://schemas.openxmlformats.org/drawingml/2006/table">
            <a:tbl>
              <a:tblPr>
                <a:noFill/>
                <a:tableStyleId>{0E2B1D24-DD73-4495-B637-7F43550FEDF1}</a:tableStyleId>
              </a:tblPr>
              <a:tblGrid>
                <a:gridCol w="4020725"/>
                <a:gridCol w="4020725"/>
              </a:tblGrid>
              <a:tr h="762475">
                <a:tc>
                  <a:txBody>
                    <a:bodyPr/>
                    <a:lstStyle/>
                    <a:p>
                      <a:pPr indent="0" lvl="0" marL="0" rtl="0" algn="ctr">
                        <a:spcBef>
                          <a:spcPts val="0"/>
                        </a:spcBef>
                        <a:spcAft>
                          <a:spcPts val="0"/>
                        </a:spcAft>
                        <a:buNone/>
                      </a:pPr>
                      <a:r>
                        <a:rPr b="1" lang="en" sz="1900">
                          <a:solidFill>
                            <a:srgbClr val="4A86E8"/>
                          </a:solidFill>
                        </a:rPr>
                        <a:t>Benefits of a robot nanny</a:t>
                      </a:r>
                      <a:endParaRPr b="1" sz="1900">
                        <a:solidFill>
                          <a:srgbClr val="4A86E8"/>
                        </a:solidFill>
                      </a:endParaRPr>
                    </a:p>
                  </a:txBody>
                  <a:tcPr marT="91425" marB="91425" marR="91425" marL="91425"/>
                </a:tc>
                <a:tc>
                  <a:txBody>
                    <a:bodyPr/>
                    <a:lstStyle/>
                    <a:p>
                      <a:pPr indent="0" lvl="0" marL="0" rtl="0" algn="ctr">
                        <a:spcBef>
                          <a:spcPts val="0"/>
                        </a:spcBef>
                        <a:spcAft>
                          <a:spcPts val="0"/>
                        </a:spcAft>
                        <a:buNone/>
                      </a:pPr>
                      <a:r>
                        <a:rPr b="1" lang="en" sz="1900">
                          <a:solidFill>
                            <a:srgbClr val="4A86E8"/>
                          </a:solidFill>
                        </a:rPr>
                        <a:t>Drawbacks / dangers of a robot nanny</a:t>
                      </a:r>
                      <a:endParaRPr b="1" sz="1900">
                        <a:solidFill>
                          <a:srgbClr val="4A86E8"/>
                        </a:solidFill>
                      </a:endParaRPr>
                    </a:p>
                  </a:txBody>
                  <a:tcPr marT="91425" marB="91425" marR="91425" marL="91425"/>
                </a:tc>
              </a:tr>
              <a:tr h="762475">
                <a:tc>
                  <a:txBody>
                    <a:bodyPr/>
                    <a:lstStyle/>
                    <a:p>
                      <a:pPr indent="0" lvl="0" marL="0" rtl="0" algn="l">
                        <a:spcBef>
                          <a:spcPts val="0"/>
                        </a:spcBef>
                        <a:spcAft>
                          <a:spcPts val="0"/>
                        </a:spcAft>
                        <a:buNone/>
                      </a:pPr>
                      <a:r>
                        <a:t/>
                      </a:r>
                      <a:endParaRPr>
                        <a:solidFill>
                          <a:srgbClr val="4A86E8"/>
                        </a:solidFill>
                      </a:endParaRPr>
                    </a:p>
                    <a:p>
                      <a:pPr indent="0" lvl="0" marL="0" rtl="0" algn="l">
                        <a:spcBef>
                          <a:spcPts val="0"/>
                        </a:spcBef>
                        <a:spcAft>
                          <a:spcPts val="0"/>
                        </a:spcAft>
                        <a:buNone/>
                      </a:pPr>
                      <a:r>
                        <a:t/>
                      </a:r>
                      <a:endParaRPr>
                        <a:solidFill>
                          <a:srgbClr val="4A86E8"/>
                        </a:solidFill>
                      </a:endParaRPr>
                    </a:p>
                    <a:p>
                      <a:pPr indent="0" lvl="0" marL="0" rtl="0" algn="l">
                        <a:spcBef>
                          <a:spcPts val="0"/>
                        </a:spcBef>
                        <a:spcAft>
                          <a:spcPts val="0"/>
                        </a:spcAft>
                        <a:buNone/>
                      </a:pPr>
                      <a:r>
                        <a:t/>
                      </a:r>
                      <a:endParaRPr>
                        <a:solidFill>
                          <a:srgbClr val="4A86E8"/>
                        </a:solidFill>
                      </a:endParaRPr>
                    </a:p>
                    <a:p>
                      <a:pPr indent="0" lvl="0" marL="0" rtl="0" algn="l">
                        <a:spcBef>
                          <a:spcPts val="0"/>
                        </a:spcBef>
                        <a:spcAft>
                          <a:spcPts val="0"/>
                        </a:spcAft>
                        <a:buNone/>
                      </a:pPr>
                      <a:r>
                        <a:t/>
                      </a:r>
                      <a:endParaRPr>
                        <a:solidFill>
                          <a:srgbClr val="4A86E8"/>
                        </a:solidFill>
                      </a:endParaRPr>
                    </a:p>
                    <a:p>
                      <a:pPr indent="0" lvl="0" marL="0" rtl="0" algn="l">
                        <a:spcBef>
                          <a:spcPts val="0"/>
                        </a:spcBef>
                        <a:spcAft>
                          <a:spcPts val="0"/>
                        </a:spcAft>
                        <a:buNone/>
                      </a:pPr>
                      <a:r>
                        <a:t/>
                      </a:r>
                      <a:endParaRPr>
                        <a:solidFill>
                          <a:srgbClr val="4A86E8"/>
                        </a:solidFill>
                      </a:endParaRPr>
                    </a:p>
                    <a:p>
                      <a:pPr indent="0" lvl="0" marL="0" rtl="0" algn="l">
                        <a:spcBef>
                          <a:spcPts val="0"/>
                        </a:spcBef>
                        <a:spcAft>
                          <a:spcPts val="0"/>
                        </a:spcAft>
                        <a:buNone/>
                      </a:pPr>
                      <a:r>
                        <a:t/>
                      </a:r>
                      <a:endParaRPr>
                        <a:solidFill>
                          <a:srgbClr val="4A86E8"/>
                        </a:solidFill>
                      </a:endParaRPr>
                    </a:p>
                    <a:p>
                      <a:pPr indent="0" lvl="0" marL="0" rtl="0" algn="l">
                        <a:spcBef>
                          <a:spcPts val="0"/>
                        </a:spcBef>
                        <a:spcAft>
                          <a:spcPts val="0"/>
                        </a:spcAft>
                        <a:buNone/>
                      </a:pPr>
                      <a:r>
                        <a:t/>
                      </a:r>
                      <a:endParaRPr>
                        <a:solidFill>
                          <a:srgbClr val="4A86E8"/>
                        </a:solidFill>
                      </a:endParaRPr>
                    </a:p>
                    <a:p>
                      <a:pPr indent="0" lvl="0" marL="0" rtl="0" algn="l">
                        <a:spcBef>
                          <a:spcPts val="0"/>
                        </a:spcBef>
                        <a:spcAft>
                          <a:spcPts val="0"/>
                        </a:spcAft>
                        <a:buNone/>
                      </a:pPr>
                      <a:r>
                        <a:t/>
                      </a:r>
                      <a:endParaRPr>
                        <a:solidFill>
                          <a:srgbClr val="4A86E8"/>
                        </a:solidFill>
                      </a:endParaRPr>
                    </a:p>
                    <a:p>
                      <a:pPr indent="0" lvl="0" marL="0" rtl="0" algn="l">
                        <a:spcBef>
                          <a:spcPts val="0"/>
                        </a:spcBef>
                        <a:spcAft>
                          <a:spcPts val="0"/>
                        </a:spcAft>
                        <a:buNone/>
                      </a:pPr>
                      <a:r>
                        <a:t/>
                      </a:r>
                      <a:endParaRPr>
                        <a:solidFill>
                          <a:srgbClr val="4A86E8"/>
                        </a:solidFill>
                      </a:endParaRPr>
                    </a:p>
                    <a:p>
                      <a:pPr indent="0" lvl="0" marL="0" rtl="0" algn="l">
                        <a:spcBef>
                          <a:spcPts val="0"/>
                        </a:spcBef>
                        <a:spcAft>
                          <a:spcPts val="0"/>
                        </a:spcAft>
                        <a:buNone/>
                      </a:pPr>
                      <a:r>
                        <a:t/>
                      </a:r>
                      <a:endParaRPr>
                        <a:solidFill>
                          <a:srgbClr val="4A86E8"/>
                        </a:solidFill>
                      </a:endParaRPr>
                    </a:p>
                    <a:p>
                      <a:pPr indent="0" lvl="0" marL="0" rtl="0" algn="l">
                        <a:spcBef>
                          <a:spcPts val="0"/>
                        </a:spcBef>
                        <a:spcAft>
                          <a:spcPts val="0"/>
                        </a:spcAft>
                        <a:buNone/>
                      </a:pPr>
                      <a:r>
                        <a:t/>
                      </a:r>
                      <a:endParaRPr>
                        <a:solidFill>
                          <a:srgbClr val="4A86E8"/>
                        </a:solidFill>
                      </a:endParaRPr>
                    </a:p>
                    <a:p>
                      <a:pPr indent="0" lvl="0" marL="0" rtl="0" algn="l">
                        <a:spcBef>
                          <a:spcPts val="0"/>
                        </a:spcBef>
                        <a:spcAft>
                          <a:spcPts val="0"/>
                        </a:spcAft>
                        <a:buNone/>
                      </a:pPr>
                      <a:r>
                        <a:t/>
                      </a:r>
                      <a:endParaRPr>
                        <a:solidFill>
                          <a:srgbClr val="4A86E8"/>
                        </a:solidFill>
                      </a:endParaRPr>
                    </a:p>
                    <a:p>
                      <a:pPr indent="0" lvl="0" marL="0" rtl="0" algn="l">
                        <a:spcBef>
                          <a:spcPts val="0"/>
                        </a:spcBef>
                        <a:spcAft>
                          <a:spcPts val="0"/>
                        </a:spcAft>
                        <a:buNone/>
                      </a:pPr>
                      <a:r>
                        <a:t/>
                      </a:r>
                      <a:endParaRPr>
                        <a:solidFill>
                          <a:srgbClr val="4A86E8"/>
                        </a:solidFill>
                      </a:endParaRPr>
                    </a:p>
                    <a:p>
                      <a:pPr indent="0" lvl="0" marL="0" rtl="0" algn="l">
                        <a:spcBef>
                          <a:spcPts val="0"/>
                        </a:spcBef>
                        <a:spcAft>
                          <a:spcPts val="0"/>
                        </a:spcAft>
                        <a:buNone/>
                      </a:pPr>
                      <a:r>
                        <a:t/>
                      </a:r>
                      <a:endParaRPr>
                        <a:solidFill>
                          <a:srgbClr val="4A86E8"/>
                        </a:solidFill>
                      </a:endParaRPr>
                    </a:p>
                  </a:txBody>
                  <a:tcPr marT="91425" marB="91425" marR="91425" marL="91425"/>
                </a:tc>
                <a:tc>
                  <a:txBody>
                    <a:bodyPr/>
                    <a:lstStyle/>
                    <a:p>
                      <a:pPr indent="0" lvl="0" marL="0" rtl="0" algn="l">
                        <a:spcBef>
                          <a:spcPts val="0"/>
                        </a:spcBef>
                        <a:spcAft>
                          <a:spcPts val="0"/>
                        </a:spcAft>
                        <a:buNone/>
                      </a:pPr>
                      <a:r>
                        <a:t/>
                      </a:r>
                      <a:endParaRPr>
                        <a:solidFill>
                          <a:srgbClr val="4A86E8"/>
                        </a:solidFill>
                      </a:endParaRPr>
                    </a:p>
                  </a:txBody>
                  <a:tcPr marT="91425" marB="91425" marR="91425" marL="91425"/>
                </a:tc>
              </a:tr>
            </a:tbl>
          </a:graphicData>
        </a:graphic>
      </p:graphicFrame>
      <p:sp>
        <p:nvSpPr>
          <p:cNvPr id="265" name="Google Shape;265;p38"/>
          <p:cNvSpPr txBox="1"/>
          <p:nvPr/>
        </p:nvSpPr>
        <p:spPr>
          <a:xfrm>
            <a:off x="891575" y="1419825"/>
            <a:ext cx="3301800" cy="990600"/>
          </a:xfrm>
          <a:prstGeom prst="rect">
            <a:avLst/>
          </a:prstGeom>
          <a:solidFill>
            <a:schemeClr val="dk1"/>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lt1"/>
                </a:solidFill>
                <a:latin typeface="Average"/>
                <a:ea typeface="Average"/>
                <a:cs typeface="Average"/>
                <a:sym typeface="Average"/>
              </a:rPr>
              <a:t>They don’t get tired. They could work 24/7 if they have good battery power.</a:t>
            </a:r>
            <a:endParaRPr sz="1800">
              <a:solidFill>
                <a:schemeClr val="lt1"/>
              </a:solidFill>
              <a:latin typeface="Average"/>
              <a:ea typeface="Average"/>
              <a:cs typeface="Average"/>
              <a:sym typeface="Average"/>
            </a:endParaRPr>
          </a:p>
        </p:txBody>
      </p:sp>
      <p:sp>
        <p:nvSpPr>
          <p:cNvPr id="266" name="Google Shape;266;p38"/>
          <p:cNvSpPr txBox="1"/>
          <p:nvPr/>
        </p:nvSpPr>
        <p:spPr>
          <a:xfrm>
            <a:off x="4961925" y="2341825"/>
            <a:ext cx="3301800" cy="1289100"/>
          </a:xfrm>
          <a:prstGeom prst="rect">
            <a:avLst/>
          </a:prstGeom>
          <a:solidFill>
            <a:schemeClr val="dk1"/>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lt1"/>
                </a:solidFill>
                <a:latin typeface="Average"/>
                <a:ea typeface="Average"/>
                <a:cs typeface="Average"/>
                <a:sym typeface="Average"/>
              </a:rPr>
              <a:t>The child won’t bond (make connections) with their parents if robot nannies are used too often.</a:t>
            </a:r>
            <a:endParaRPr sz="1800">
              <a:solidFill>
                <a:schemeClr val="lt1"/>
              </a:solidFill>
              <a:latin typeface="Average"/>
              <a:ea typeface="Average"/>
              <a:cs typeface="Average"/>
              <a:sym typeface="Average"/>
            </a:endParaRPr>
          </a:p>
        </p:txBody>
      </p:sp>
      <p:sp>
        <p:nvSpPr>
          <p:cNvPr id="267" name="Google Shape;267;p38"/>
          <p:cNvSpPr txBox="1"/>
          <p:nvPr/>
        </p:nvSpPr>
        <p:spPr>
          <a:xfrm>
            <a:off x="5663600" y="1386600"/>
            <a:ext cx="3301800" cy="781500"/>
          </a:xfrm>
          <a:prstGeom prst="rect">
            <a:avLst/>
          </a:prstGeom>
          <a:solidFill>
            <a:schemeClr val="dk1"/>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lt1"/>
                </a:solidFill>
                <a:latin typeface="Average"/>
                <a:ea typeface="Average"/>
                <a:cs typeface="Average"/>
                <a:sym typeface="Average"/>
              </a:rPr>
              <a:t>Robots are metal. They can’t give good cuddles!</a:t>
            </a:r>
            <a:endParaRPr sz="1800">
              <a:solidFill>
                <a:schemeClr val="lt1"/>
              </a:solidFill>
              <a:latin typeface="Average"/>
              <a:ea typeface="Average"/>
              <a:cs typeface="Average"/>
              <a:sym typeface="Average"/>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3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Roleplay</a:t>
            </a:r>
            <a:endParaRPr/>
          </a:p>
        </p:txBody>
      </p:sp>
      <p:sp>
        <p:nvSpPr>
          <p:cNvPr id="273" name="Google Shape;273;p39"/>
          <p:cNvSpPr txBox="1"/>
          <p:nvPr>
            <p:ph idx="1" type="body"/>
          </p:nvPr>
        </p:nvSpPr>
        <p:spPr>
          <a:xfrm>
            <a:off x="311700" y="1152475"/>
            <a:ext cx="86478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t>Student A:</a:t>
            </a:r>
            <a:r>
              <a:rPr lang="en"/>
              <a:t> You are Student B’s parent. You have decided to hire a robot nanny to look after them. Explain this to Student B. You should mention the following.</a:t>
            </a:r>
            <a:endParaRPr/>
          </a:p>
          <a:p>
            <a:pPr indent="-342900" lvl="0" marL="457200" rtl="0" algn="l">
              <a:spcBef>
                <a:spcPts val="1200"/>
              </a:spcBef>
              <a:spcAft>
                <a:spcPts val="0"/>
              </a:spcAft>
              <a:buSzPts val="1800"/>
              <a:buChar char="●"/>
            </a:pPr>
            <a:r>
              <a:rPr lang="en"/>
              <a:t>Why you have decided to hire a robot nanny</a:t>
            </a:r>
            <a:endParaRPr/>
          </a:p>
          <a:p>
            <a:pPr indent="-342900" lvl="0" marL="457200" rtl="0" algn="l">
              <a:spcBef>
                <a:spcPts val="0"/>
              </a:spcBef>
              <a:spcAft>
                <a:spcPts val="0"/>
              </a:spcAft>
              <a:buSzPts val="1800"/>
              <a:buChar char="●"/>
            </a:pPr>
            <a:r>
              <a:rPr lang="en"/>
              <a:t>The things that the robot nanny will do, and what it will help Student B with.</a:t>
            </a:r>
            <a:endParaRPr/>
          </a:p>
          <a:p>
            <a:pPr indent="-342900" lvl="0" marL="457200" rtl="0" algn="l">
              <a:spcBef>
                <a:spcPts val="0"/>
              </a:spcBef>
              <a:spcAft>
                <a:spcPts val="0"/>
              </a:spcAft>
              <a:buSzPts val="1800"/>
              <a:buChar char="●"/>
            </a:pPr>
            <a:r>
              <a:rPr lang="en"/>
              <a:t>How much time Student B will spend with the robot nanny.</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b="1" lang="en"/>
              <a:t>Student B: </a:t>
            </a:r>
            <a:r>
              <a:rPr lang="en"/>
              <a:t>Your parents have </a:t>
            </a:r>
            <a:r>
              <a:rPr lang="en"/>
              <a:t>something</a:t>
            </a:r>
            <a:r>
              <a:rPr lang="en"/>
              <a:t> to tell you. You’re not happy about what they say. Tell them why, and try to change their mind.</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pic>
        <p:nvPicPr>
          <p:cNvPr id="278" name="Google Shape;278;p40"/>
          <p:cNvPicPr preferRelativeResize="0"/>
          <p:nvPr/>
        </p:nvPicPr>
        <p:blipFill>
          <a:blip r:embed="rId3">
            <a:alphaModFix/>
          </a:blip>
          <a:stretch>
            <a:fillRect/>
          </a:stretch>
        </p:blipFill>
        <p:spPr>
          <a:xfrm>
            <a:off x="395250" y="565249"/>
            <a:ext cx="8353501" cy="32754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41"/>
          <p:cNvSpPr txBox="1"/>
          <p:nvPr>
            <p:ph type="title"/>
          </p:nvPr>
        </p:nvSpPr>
        <p:spPr>
          <a:xfrm>
            <a:off x="311700" y="195100"/>
            <a:ext cx="8520600" cy="4359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Look at these images for the book Robbie. Do you think the story will be positive or negative? Explain your thinking.</a:t>
            </a:r>
            <a:endParaRPr/>
          </a:p>
        </p:txBody>
      </p:sp>
      <p:pic>
        <p:nvPicPr>
          <p:cNvPr id="284" name="Google Shape;284;p41"/>
          <p:cNvPicPr preferRelativeResize="0"/>
          <p:nvPr/>
        </p:nvPicPr>
        <p:blipFill>
          <a:blip r:embed="rId3">
            <a:alphaModFix/>
          </a:blip>
          <a:stretch>
            <a:fillRect/>
          </a:stretch>
        </p:blipFill>
        <p:spPr>
          <a:xfrm>
            <a:off x="420950" y="1278524"/>
            <a:ext cx="2513850" cy="3584900"/>
          </a:xfrm>
          <a:prstGeom prst="rect">
            <a:avLst/>
          </a:prstGeom>
          <a:noFill/>
          <a:ln>
            <a:noFill/>
          </a:ln>
        </p:spPr>
      </p:pic>
      <p:pic>
        <p:nvPicPr>
          <p:cNvPr id="285" name="Google Shape;285;p41"/>
          <p:cNvPicPr preferRelativeResize="0"/>
          <p:nvPr/>
        </p:nvPicPr>
        <p:blipFill>
          <a:blip r:embed="rId4">
            <a:alphaModFix/>
          </a:blip>
          <a:stretch>
            <a:fillRect/>
          </a:stretch>
        </p:blipFill>
        <p:spPr>
          <a:xfrm>
            <a:off x="6418317" y="1278525"/>
            <a:ext cx="2413984" cy="3729574"/>
          </a:xfrm>
          <a:prstGeom prst="rect">
            <a:avLst/>
          </a:prstGeom>
          <a:noFill/>
          <a:ln>
            <a:noFill/>
          </a:ln>
        </p:spPr>
      </p:pic>
      <p:pic>
        <p:nvPicPr>
          <p:cNvPr id="286" name="Google Shape;286;p41"/>
          <p:cNvPicPr preferRelativeResize="0"/>
          <p:nvPr/>
        </p:nvPicPr>
        <p:blipFill>
          <a:blip r:embed="rId5">
            <a:alphaModFix/>
          </a:blip>
          <a:stretch>
            <a:fillRect/>
          </a:stretch>
        </p:blipFill>
        <p:spPr>
          <a:xfrm>
            <a:off x="3058250" y="2382225"/>
            <a:ext cx="3236626" cy="12250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4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Before we start, let’s learn about the author.</a:t>
            </a:r>
            <a:endParaRPr/>
          </a:p>
        </p:txBody>
      </p:sp>
      <p:pic>
        <p:nvPicPr>
          <p:cNvPr id="292" name="Google Shape;292;p42"/>
          <p:cNvPicPr preferRelativeResize="0"/>
          <p:nvPr/>
        </p:nvPicPr>
        <p:blipFill>
          <a:blip r:embed="rId3">
            <a:alphaModFix/>
          </a:blip>
          <a:stretch>
            <a:fillRect/>
          </a:stretch>
        </p:blipFill>
        <p:spPr>
          <a:xfrm>
            <a:off x="3713550" y="2856100"/>
            <a:ext cx="5118749" cy="2129550"/>
          </a:xfrm>
          <a:prstGeom prst="rect">
            <a:avLst/>
          </a:prstGeom>
          <a:noFill/>
          <a:ln>
            <a:noFill/>
          </a:ln>
        </p:spPr>
      </p:pic>
      <p:sp>
        <p:nvSpPr>
          <p:cNvPr id="293" name="Google Shape;293;p42"/>
          <p:cNvSpPr txBox="1"/>
          <p:nvPr/>
        </p:nvSpPr>
        <p:spPr>
          <a:xfrm>
            <a:off x="467700" y="1344300"/>
            <a:ext cx="8208600" cy="32754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chemeClr val="accent3"/>
              </a:buClr>
              <a:buSzPts val="1800"/>
              <a:buFont typeface="Average"/>
              <a:buChar char="●"/>
            </a:pPr>
            <a:r>
              <a:rPr lang="en" sz="1800">
                <a:solidFill>
                  <a:schemeClr val="accent3"/>
                </a:solidFill>
                <a:latin typeface="Average"/>
                <a:ea typeface="Average"/>
                <a:cs typeface="Average"/>
                <a:sym typeface="Average"/>
              </a:rPr>
              <a:t>Isaac Asimov (1920–1992) Russian-born American author and biochemist, </a:t>
            </a:r>
            <a:endParaRPr sz="1800">
              <a:solidFill>
                <a:schemeClr val="accent3"/>
              </a:solidFill>
              <a:latin typeface="Average"/>
              <a:ea typeface="Average"/>
              <a:cs typeface="Average"/>
              <a:sym typeface="Average"/>
            </a:endParaRPr>
          </a:p>
          <a:p>
            <a:pPr indent="-342900" lvl="0" marL="457200" rtl="0" algn="l">
              <a:spcBef>
                <a:spcPts val="0"/>
              </a:spcBef>
              <a:spcAft>
                <a:spcPts val="0"/>
              </a:spcAft>
              <a:buClr>
                <a:schemeClr val="accent3"/>
              </a:buClr>
              <a:buSzPts val="1800"/>
              <a:buFont typeface="Average"/>
              <a:buChar char="●"/>
            </a:pPr>
            <a:r>
              <a:rPr lang="en" sz="1800">
                <a:solidFill>
                  <a:schemeClr val="accent3"/>
                </a:solidFill>
                <a:latin typeface="Average"/>
                <a:ea typeface="Average"/>
                <a:cs typeface="Average"/>
                <a:sym typeface="Average"/>
              </a:rPr>
              <a:t>Renowned (famous and respected) science fiction and popular science writer. </a:t>
            </a:r>
            <a:endParaRPr sz="1800">
              <a:solidFill>
                <a:schemeClr val="accent3"/>
              </a:solidFill>
              <a:latin typeface="Average"/>
              <a:ea typeface="Average"/>
              <a:cs typeface="Average"/>
              <a:sym typeface="Average"/>
            </a:endParaRPr>
          </a:p>
          <a:p>
            <a:pPr indent="-342900" lvl="0" marL="457200" rtl="0" algn="l">
              <a:spcBef>
                <a:spcPts val="0"/>
              </a:spcBef>
              <a:spcAft>
                <a:spcPts val="0"/>
              </a:spcAft>
              <a:buClr>
                <a:schemeClr val="accent3"/>
              </a:buClr>
              <a:buSzPts val="1800"/>
              <a:buFont typeface="Average"/>
              <a:buChar char="●"/>
            </a:pPr>
            <a:r>
              <a:rPr lang="en" sz="1800">
                <a:solidFill>
                  <a:schemeClr val="accent3"/>
                </a:solidFill>
                <a:latin typeface="Average"/>
                <a:ea typeface="Average"/>
                <a:cs typeface="Average"/>
                <a:sym typeface="Average"/>
              </a:rPr>
              <a:t>He is best known for his Foundation series and the Three Laws of Robotics. </a:t>
            </a:r>
            <a:endParaRPr sz="1800">
              <a:solidFill>
                <a:schemeClr val="accent3"/>
              </a:solidFill>
              <a:latin typeface="Average"/>
              <a:ea typeface="Average"/>
              <a:cs typeface="Average"/>
              <a:sym typeface="Average"/>
            </a:endParaRPr>
          </a:p>
          <a:p>
            <a:pPr indent="-342900" lvl="0" marL="457200" rtl="0" algn="l">
              <a:spcBef>
                <a:spcPts val="0"/>
              </a:spcBef>
              <a:spcAft>
                <a:spcPts val="0"/>
              </a:spcAft>
              <a:buClr>
                <a:schemeClr val="accent3"/>
              </a:buClr>
              <a:buSzPts val="1800"/>
              <a:buFont typeface="Average"/>
              <a:buChar char="●"/>
            </a:pPr>
            <a:r>
              <a:rPr lang="en" sz="1800">
                <a:solidFill>
                  <a:schemeClr val="accent3"/>
                </a:solidFill>
                <a:latin typeface="Average"/>
                <a:ea typeface="Average"/>
                <a:cs typeface="Average"/>
                <a:sym typeface="Average"/>
              </a:rPr>
              <a:t>Asimov's work explored themes of technology and </a:t>
            </a:r>
            <a:r>
              <a:rPr b="1" lang="en" sz="1800">
                <a:solidFill>
                  <a:schemeClr val="accent3"/>
                </a:solidFill>
                <a:latin typeface="Average"/>
                <a:ea typeface="Average"/>
                <a:cs typeface="Average"/>
                <a:sym typeface="Average"/>
              </a:rPr>
              <a:t>ethics.</a:t>
            </a:r>
            <a:endParaRPr b="1" sz="1800">
              <a:solidFill>
                <a:schemeClr val="accent3"/>
              </a:solidFill>
              <a:latin typeface="Average"/>
              <a:ea typeface="Average"/>
              <a:cs typeface="Average"/>
              <a:sym typeface="Average"/>
            </a:endParaRPr>
          </a:p>
        </p:txBody>
      </p:sp>
      <p:sp>
        <p:nvSpPr>
          <p:cNvPr id="294" name="Google Shape;294;p42"/>
          <p:cNvSpPr txBox="1"/>
          <p:nvPr/>
        </p:nvSpPr>
        <p:spPr>
          <a:xfrm>
            <a:off x="672100" y="2962325"/>
            <a:ext cx="2762400" cy="1170900"/>
          </a:xfrm>
          <a:prstGeom prst="rect">
            <a:avLst/>
          </a:prstGeom>
          <a:solidFill>
            <a:schemeClr val="dk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Average"/>
                <a:ea typeface="Average"/>
                <a:cs typeface="Average"/>
                <a:sym typeface="Average"/>
              </a:rPr>
              <a:t>Ethics:</a:t>
            </a:r>
            <a:endParaRPr sz="1800">
              <a:solidFill>
                <a:schemeClr val="lt1"/>
              </a:solidFill>
              <a:latin typeface="Average"/>
              <a:ea typeface="Average"/>
              <a:cs typeface="Average"/>
              <a:sym typeface="Average"/>
            </a:endParaRPr>
          </a:p>
          <a:p>
            <a:pPr indent="0" lvl="0" marL="0" rtl="0" algn="l">
              <a:spcBef>
                <a:spcPts val="0"/>
              </a:spcBef>
              <a:spcAft>
                <a:spcPts val="0"/>
              </a:spcAft>
              <a:buNone/>
            </a:pPr>
            <a:r>
              <a:rPr lang="en" sz="1800">
                <a:solidFill>
                  <a:schemeClr val="lt1"/>
                </a:solidFill>
                <a:latin typeface="Average"/>
                <a:ea typeface="Average"/>
                <a:cs typeface="Average"/>
                <a:sym typeface="Average"/>
              </a:rPr>
              <a:t>Moral principles that influence our behaviour.</a:t>
            </a:r>
            <a:endParaRPr sz="1800">
              <a:solidFill>
                <a:schemeClr val="lt1"/>
              </a:solidFill>
              <a:latin typeface="Average"/>
              <a:ea typeface="Average"/>
              <a:cs typeface="Average"/>
              <a:sym typeface="Average"/>
            </a:endParaRPr>
          </a:p>
        </p:txBody>
      </p:sp>
      <p:pic>
        <p:nvPicPr>
          <p:cNvPr id="295" name="Google Shape;295;p42"/>
          <p:cNvPicPr preferRelativeResize="0"/>
          <p:nvPr/>
        </p:nvPicPr>
        <p:blipFill>
          <a:blip r:embed="rId4">
            <a:alphaModFix/>
          </a:blip>
          <a:stretch>
            <a:fillRect/>
          </a:stretch>
        </p:blipFill>
        <p:spPr>
          <a:xfrm>
            <a:off x="144700" y="4400250"/>
            <a:ext cx="4572001" cy="4311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4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Before we start, let’s learn about the author.</a:t>
            </a:r>
            <a:endParaRPr/>
          </a:p>
        </p:txBody>
      </p:sp>
      <p:pic>
        <p:nvPicPr>
          <p:cNvPr id="301" name="Google Shape;301;p43"/>
          <p:cNvPicPr preferRelativeResize="0"/>
          <p:nvPr/>
        </p:nvPicPr>
        <p:blipFill>
          <a:blip r:embed="rId3">
            <a:alphaModFix/>
          </a:blip>
          <a:stretch>
            <a:fillRect/>
          </a:stretch>
        </p:blipFill>
        <p:spPr>
          <a:xfrm>
            <a:off x="4237050" y="3073900"/>
            <a:ext cx="4595251" cy="1911750"/>
          </a:xfrm>
          <a:prstGeom prst="rect">
            <a:avLst/>
          </a:prstGeom>
          <a:noFill/>
          <a:ln>
            <a:noFill/>
          </a:ln>
        </p:spPr>
      </p:pic>
      <p:sp>
        <p:nvSpPr>
          <p:cNvPr id="302" name="Google Shape;302;p43"/>
          <p:cNvSpPr txBox="1"/>
          <p:nvPr/>
        </p:nvSpPr>
        <p:spPr>
          <a:xfrm>
            <a:off x="467700" y="1173300"/>
            <a:ext cx="8208600" cy="327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3"/>
                </a:solidFill>
                <a:latin typeface="Average"/>
                <a:ea typeface="Average"/>
                <a:cs typeface="Average"/>
                <a:sym typeface="Average"/>
              </a:rPr>
              <a:t>Isaac Asimov made lots of predictions about the future which have since come true!</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t/>
            </a:r>
            <a:endParaRPr sz="1800">
              <a:solidFill>
                <a:schemeClr val="accent3"/>
              </a:solidFill>
              <a:latin typeface="Average"/>
              <a:ea typeface="Average"/>
              <a:cs typeface="Average"/>
              <a:sym typeface="Average"/>
            </a:endParaRPr>
          </a:p>
          <a:p>
            <a:pPr indent="-342900" lvl="0" marL="457200" rtl="0" algn="l">
              <a:spcBef>
                <a:spcPts val="0"/>
              </a:spcBef>
              <a:spcAft>
                <a:spcPts val="0"/>
              </a:spcAft>
              <a:buClr>
                <a:schemeClr val="accent3"/>
              </a:buClr>
              <a:buSzPts val="1800"/>
              <a:buFont typeface="Average"/>
              <a:buChar char="-"/>
            </a:pPr>
            <a:r>
              <a:rPr lang="en" sz="1800">
                <a:solidFill>
                  <a:schemeClr val="accent3"/>
                </a:solidFill>
                <a:latin typeface="Average"/>
                <a:ea typeface="Average"/>
                <a:cs typeface="Average"/>
                <a:sym typeface="Average"/>
              </a:rPr>
              <a:t>The rise of computers and the internet as essential tools</a:t>
            </a:r>
            <a:endParaRPr sz="1800">
              <a:solidFill>
                <a:schemeClr val="accent3"/>
              </a:solidFill>
              <a:latin typeface="Average"/>
              <a:ea typeface="Average"/>
              <a:cs typeface="Average"/>
              <a:sym typeface="Average"/>
            </a:endParaRPr>
          </a:p>
          <a:p>
            <a:pPr indent="-342900" lvl="0" marL="457200" rtl="0" algn="l">
              <a:spcBef>
                <a:spcPts val="0"/>
              </a:spcBef>
              <a:spcAft>
                <a:spcPts val="0"/>
              </a:spcAft>
              <a:buClr>
                <a:schemeClr val="accent3"/>
              </a:buClr>
              <a:buSzPts val="1800"/>
              <a:buFont typeface="Average"/>
              <a:buChar char="-"/>
            </a:pPr>
            <a:r>
              <a:rPr lang="en" sz="1800">
                <a:solidFill>
                  <a:schemeClr val="accent3"/>
                </a:solidFill>
                <a:latin typeface="Average"/>
                <a:ea typeface="Average"/>
                <a:cs typeface="Average"/>
                <a:sym typeface="Average"/>
              </a:rPr>
              <a:t>Advanced AI and robotics</a:t>
            </a:r>
            <a:endParaRPr sz="1800">
              <a:solidFill>
                <a:schemeClr val="accent3"/>
              </a:solidFill>
              <a:latin typeface="Average"/>
              <a:ea typeface="Average"/>
              <a:cs typeface="Average"/>
              <a:sym typeface="Average"/>
            </a:endParaRPr>
          </a:p>
          <a:p>
            <a:pPr indent="-342900" lvl="0" marL="457200" rtl="0" algn="l">
              <a:spcBef>
                <a:spcPts val="0"/>
              </a:spcBef>
              <a:spcAft>
                <a:spcPts val="0"/>
              </a:spcAft>
              <a:buClr>
                <a:schemeClr val="accent3"/>
              </a:buClr>
              <a:buSzPts val="1800"/>
              <a:buFont typeface="Average"/>
              <a:buChar char="-"/>
            </a:pPr>
            <a:r>
              <a:rPr lang="en" sz="1800">
                <a:solidFill>
                  <a:schemeClr val="accent3"/>
                </a:solidFill>
                <a:latin typeface="Average"/>
                <a:ea typeface="Average"/>
                <a:cs typeface="Average"/>
                <a:sym typeface="Average"/>
              </a:rPr>
              <a:t>Space exploration</a:t>
            </a:r>
            <a:endParaRPr sz="1800">
              <a:solidFill>
                <a:schemeClr val="accent3"/>
              </a:solidFill>
              <a:latin typeface="Average"/>
              <a:ea typeface="Average"/>
              <a:cs typeface="Average"/>
              <a:sym typeface="Average"/>
            </a:endParaRPr>
          </a:p>
          <a:p>
            <a:pPr indent="-342900" lvl="0" marL="457200" rtl="0" algn="l">
              <a:spcBef>
                <a:spcPts val="0"/>
              </a:spcBef>
              <a:spcAft>
                <a:spcPts val="0"/>
              </a:spcAft>
              <a:buClr>
                <a:schemeClr val="accent3"/>
              </a:buClr>
              <a:buSzPts val="1800"/>
              <a:buFont typeface="Average"/>
              <a:buChar char="-"/>
            </a:pPr>
            <a:r>
              <a:rPr lang="en" sz="1800">
                <a:solidFill>
                  <a:schemeClr val="accent3"/>
                </a:solidFill>
                <a:latin typeface="Average"/>
                <a:ea typeface="Average"/>
                <a:cs typeface="Average"/>
                <a:sym typeface="Average"/>
              </a:rPr>
              <a:t>Biotechnology and genetic engineering</a:t>
            </a:r>
            <a:endParaRPr sz="1800">
              <a:solidFill>
                <a:schemeClr val="accent3"/>
              </a:solidFill>
              <a:latin typeface="Average"/>
              <a:ea typeface="Average"/>
              <a:cs typeface="Average"/>
              <a:sym typeface="Average"/>
            </a:endParaRPr>
          </a:p>
        </p:txBody>
      </p:sp>
      <p:cxnSp>
        <p:nvCxnSpPr>
          <p:cNvPr id="303" name="Google Shape;303;p43"/>
          <p:cNvCxnSpPr/>
          <p:nvPr/>
        </p:nvCxnSpPr>
        <p:spPr>
          <a:xfrm flipH="1">
            <a:off x="7591400" y="2528225"/>
            <a:ext cx="460500" cy="763200"/>
          </a:xfrm>
          <a:prstGeom prst="straightConnector1">
            <a:avLst/>
          </a:prstGeom>
          <a:noFill/>
          <a:ln cap="flat" cmpd="sng" w="28575">
            <a:solidFill>
              <a:srgbClr val="4A86E8"/>
            </a:solidFill>
            <a:prstDash val="solid"/>
            <a:round/>
            <a:headEnd len="med" w="med" type="none"/>
            <a:tailEnd len="med" w="med" type="triangle"/>
          </a:ln>
        </p:spPr>
      </p:cxnSp>
      <p:sp>
        <p:nvSpPr>
          <p:cNvPr id="304" name="Google Shape;304;p43"/>
          <p:cNvSpPr txBox="1"/>
          <p:nvPr/>
        </p:nvSpPr>
        <p:spPr>
          <a:xfrm>
            <a:off x="7196850" y="1909950"/>
            <a:ext cx="2039100" cy="66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700">
                <a:solidFill>
                  <a:schemeClr val="accent3"/>
                </a:solidFill>
                <a:latin typeface="Average"/>
                <a:ea typeface="Average"/>
                <a:cs typeface="Average"/>
                <a:sym typeface="Average"/>
              </a:rPr>
              <a:t>Very smart!</a:t>
            </a:r>
            <a:endParaRPr sz="2700">
              <a:solidFill>
                <a:schemeClr val="accent3"/>
              </a:solidFill>
              <a:latin typeface="Average"/>
              <a:ea typeface="Average"/>
              <a:cs typeface="Average"/>
              <a:sym typeface="Average"/>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4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Asimov’s Three Laws of Robotics</a:t>
            </a:r>
            <a:endParaRPr/>
          </a:p>
        </p:txBody>
      </p:sp>
      <p:sp>
        <p:nvSpPr>
          <p:cNvPr id="310" name="Google Shape;310;p4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000"/>
              <a:t>In 1942, Asimov outlines three laws to ensure that people were safe from robots.</a:t>
            </a:r>
            <a:endParaRPr sz="2000"/>
          </a:p>
          <a:p>
            <a:pPr indent="0" lvl="0" marL="0" rtl="0" algn="l">
              <a:spcBef>
                <a:spcPts val="1200"/>
              </a:spcBef>
              <a:spcAft>
                <a:spcPts val="1200"/>
              </a:spcAft>
              <a:buNone/>
            </a:pPr>
            <a:r>
              <a:rPr lang="en" sz="2000"/>
              <a:t>These laws are important for us to know before we read the book.</a:t>
            </a:r>
            <a:endParaRPr sz="2000"/>
          </a:p>
        </p:txBody>
      </p:sp>
      <p:pic>
        <p:nvPicPr>
          <p:cNvPr id="311" name="Google Shape;311;p44"/>
          <p:cNvPicPr preferRelativeResize="0"/>
          <p:nvPr/>
        </p:nvPicPr>
        <p:blipFill>
          <a:blip r:embed="rId3">
            <a:alphaModFix/>
          </a:blip>
          <a:stretch>
            <a:fillRect/>
          </a:stretch>
        </p:blipFill>
        <p:spPr>
          <a:xfrm>
            <a:off x="4237050" y="3073900"/>
            <a:ext cx="4595251" cy="191175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4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Asimov’s Three Laws of Robotics</a:t>
            </a:r>
            <a:endParaRPr/>
          </a:p>
        </p:txBody>
      </p:sp>
      <p:sp>
        <p:nvSpPr>
          <p:cNvPr id="317" name="Google Shape;317;p4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000"/>
              <a:t>Student A: runner.</a:t>
            </a:r>
            <a:endParaRPr sz="2000"/>
          </a:p>
          <a:p>
            <a:pPr indent="0" lvl="0" marL="0" rtl="0" algn="l">
              <a:spcBef>
                <a:spcPts val="1200"/>
              </a:spcBef>
              <a:spcAft>
                <a:spcPts val="1200"/>
              </a:spcAft>
              <a:buNone/>
            </a:pPr>
            <a:r>
              <a:rPr lang="en" sz="2000"/>
              <a:t>Student B: writer.</a:t>
            </a:r>
            <a:endParaRPr sz="2000"/>
          </a:p>
        </p:txBody>
      </p:sp>
      <p:pic>
        <p:nvPicPr>
          <p:cNvPr id="318" name="Google Shape;318;p45"/>
          <p:cNvPicPr preferRelativeResize="0"/>
          <p:nvPr/>
        </p:nvPicPr>
        <p:blipFill>
          <a:blip r:embed="rId3">
            <a:alphaModFix/>
          </a:blip>
          <a:stretch>
            <a:fillRect/>
          </a:stretch>
        </p:blipFill>
        <p:spPr>
          <a:xfrm>
            <a:off x="948350" y="2212202"/>
            <a:ext cx="7414074" cy="2742550"/>
          </a:xfrm>
          <a:prstGeom prst="rect">
            <a:avLst/>
          </a:prstGeom>
          <a:noFill/>
          <a:ln>
            <a:noFill/>
          </a:ln>
        </p:spPr>
      </p:pic>
      <p:sp>
        <p:nvSpPr>
          <p:cNvPr id="319" name="Google Shape;319;p45"/>
          <p:cNvSpPr txBox="1"/>
          <p:nvPr/>
        </p:nvSpPr>
        <p:spPr>
          <a:xfrm>
            <a:off x="3868700" y="1581100"/>
            <a:ext cx="4130700" cy="82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3"/>
                </a:solidFill>
                <a:latin typeface="Average"/>
                <a:ea typeface="Average"/>
                <a:cs typeface="Average"/>
                <a:sym typeface="Average"/>
              </a:rPr>
              <a:t>Some words you need to know first.</a:t>
            </a:r>
            <a:endParaRPr sz="1800">
              <a:solidFill>
                <a:schemeClr val="accent3"/>
              </a:solidFill>
              <a:latin typeface="Average"/>
              <a:ea typeface="Average"/>
              <a:cs typeface="Average"/>
              <a:sym typeface="Average"/>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4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Asimov’s Three Laws of Robotics</a:t>
            </a:r>
            <a:endParaRPr/>
          </a:p>
        </p:txBody>
      </p:sp>
      <p:sp>
        <p:nvSpPr>
          <p:cNvPr id="325" name="Google Shape;325;p4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000"/>
              <a:t>Student A: runner.</a:t>
            </a:r>
            <a:endParaRPr sz="2000"/>
          </a:p>
          <a:p>
            <a:pPr indent="0" lvl="0" marL="0" rtl="0" algn="l">
              <a:spcBef>
                <a:spcPts val="1200"/>
              </a:spcBef>
              <a:spcAft>
                <a:spcPts val="1200"/>
              </a:spcAft>
              <a:buNone/>
            </a:pPr>
            <a:r>
              <a:rPr lang="en" sz="2000"/>
              <a:t>Student B: writer.</a:t>
            </a:r>
            <a:endParaRPr sz="2000"/>
          </a:p>
        </p:txBody>
      </p:sp>
      <p:pic>
        <p:nvPicPr>
          <p:cNvPr id="326" name="Google Shape;326;p46"/>
          <p:cNvPicPr preferRelativeResize="0"/>
          <p:nvPr/>
        </p:nvPicPr>
        <p:blipFill>
          <a:blip r:embed="rId3">
            <a:alphaModFix/>
          </a:blip>
          <a:stretch>
            <a:fillRect/>
          </a:stretch>
        </p:blipFill>
        <p:spPr>
          <a:xfrm>
            <a:off x="1084425" y="2247450"/>
            <a:ext cx="7467350" cy="281962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4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32" name="Google Shape;332;p4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descr="Dr Asimov describes the three laws of robotics. &#10; &#10;First Law: A robot may not injure a human being, or, through inaction, allow a human being to come to harm. &#10; &#10;Second Law: A robot must obey the orders given it by human beings except where such orders would conflict with the First Law. &#10; &#10;Third Law: A robot must protect its own existence as long as such protection does not conflict with the First or Second Law." id="333" name="Google Shape;333;p47" title="Isaac Asimov: The Three Laws of Robotics">
            <a:hlinkClick r:id="rId3"/>
          </p:cNvPr>
          <p:cNvPicPr preferRelativeResize="0"/>
          <p:nvPr/>
        </p:nvPicPr>
        <p:blipFill>
          <a:blip r:embed="rId4">
            <a:alphaModFix/>
          </a:blip>
          <a:stretch>
            <a:fillRect/>
          </a:stretch>
        </p:blipFill>
        <p:spPr>
          <a:xfrm>
            <a:off x="791148" y="445025"/>
            <a:ext cx="7515425" cy="42274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3"/>
                                        </p:tgtEl>
                                        <p:attrNameLst>
                                          <p:attrName>style.visibility</p:attrName>
                                        </p:attrNameLst>
                                      </p:cBhvr>
                                      <p:to>
                                        <p:strVal val="visible"/>
                                      </p:to>
                                    </p:set>
                                    <p:animEffect filter="fade" transition="in">
                                      <p:cBhvr>
                                        <p:cTn dur="1000"/>
                                        <p:tgtEl>
                                          <p:spTgt spid="33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48"/>
          <p:cNvSpPr txBox="1"/>
          <p:nvPr>
            <p:ph type="title"/>
          </p:nvPr>
        </p:nvSpPr>
        <p:spPr>
          <a:xfrm>
            <a:off x="77100" y="471350"/>
            <a:ext cx="898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Read these scenarios. How does each robot break the laws of robotics?</a:t>
            </a:r>
            <a:endParaRPr/>
          </a:p>
        </p:txBody>
      </p:sp>
      <p:pic>
        <p:nvPicPr>
          <p:cNvPr id="339" name="Google Shape;339;p48"/>
          <p:cNvPicPr preferRelativeResize="0"/>
          <p:nvPr/>
        </p:nvPicPr>
        <p:blipFill>
          <a:blip r:embed="rId3">
            <a:alphaModFix/>
          </a:blip>
          <a:stretch>
            <a:fillRect/>
          </a:stretch>
        </p:blipFill>
        <p:spPr>
          <a:xfrm>
            <a:off x="3878399" y="1331125"/>
            <a:ext cx="4855875" cy="2731424"/>
          </a:xfrm>
          <a:prstGeom prst="rect">
            <a:avLst/>
          </a:prstGeom>
          <a:noFill/>
          <a:ln>
            <a:noFill/>
          </a:ln>
        </p:spPr>
      </p:pic>
      <p:sp>
        <p:nvSpPr>
          <p:cNvPr id="340" name="Google Shape;340;p48"/>
          <p:cNvSpPr txBox="1"/>
          <p:nvPr/>
        </p:nvSpPr>
        <p:spPr>
          <a:xfrm>
            <a:off x="77100" y="1660025"/>
            <a:ext cx="3762300" cy="322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600">
                <a:solidFill>
                  <a:schemeClr val="accent3"/>
                </a:solidFill>
                <a:latin typeface="Average"/>
                <a:ea typeface="Average"/>
                <a:cs typeface="Average"/>
                <a:sym typeface="Average"/>
              </a:rPr>
              <a:t>An evil human tells a robot to destroy another group of people.</a:t>
            </a:r>
            <a:endParaRPr sz="2600">
              <a:solidFill>
                <a:schemeClr val="accent3"/>
              </a:solidFill>
              <a:latin typeface="Average"/>
              <a:ea typeface="Average"/>
              <a:cs typeface="Average"/>
              <a:sym typeface="Average"/>
            </a:endParaRPr>
          </a:p>
          <a:p>
            <a:pPr indent="0" lvl="0" marL="0" rtl="0" algn="ctr">
              <a:spcBef>
                <a:spcPts val="0"/>
              </a:spcBef>
              <a:spcAft>
                <a:spcPts val="0"/>
              </a:spcAft>
              <a:buNone/>
            </a:pPr>
            <a:r>
              <a:rPr lang="en" sz="2600">
                <a:solidFill>
                  <a:schemeClr val="accent3"/>
                </a:solidFill>
                <a:latin typeface="Average"/>
                <a:ea typeface="Average"/>
                <a:cs typeface="Average"/>
                <a:sym typeface="Average"/>
              </a:rPr>
              <a:t>The robot says… ‘OK’.</a:t>
            </a:r>
            <a:endParaRPr sz="2600">
              <a:solidFill>
                <a:schemeClr val="accent3"/>
              </a:solidFill>
              <a:latin typeface="Average"/>
              <a:ea typeface="Average"/>
              <a:cs typeface="Average"/>
              <a:sym typeface="Average"/>
            </a:endParaRPr>
          </a:p>
        </p:txBody>
      </p:sp>
      <p:sp>
        <p:nvSpPr>
          <p:cNvPr id="341" name="Google Shape;341;p48"/>
          <p:cNvSpPr txBox="1"/>
          <p:nvPr/>
        </p:nvSpPr>
        <p:spPr>
          <a:xfrm>
            <a:off x="514250" y="4080500"/>
            <a:ext cx="8353200" cy="894600"/>
          </a:xfrm>
          <a:prstGeom prst="rect">
            <a:avLst/>
          </a:prstGeom>
          <a:solidFill>
            <a:schemeClr val="dk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Average"/>
                <a:ea typeface="Average"/>
                <a:cs typeface="Average"/>
                <a:sym typeface="Average"/>
              </a:rPr>
              <a:t>This robot breaks the ________ law of robotics, which says that __________________. Even though they are following orders, which the _________ law of robotics says they should, the orders are in conflict with _________________________.</a:t>
            </a:r>
            <a:endParaRPr sz="1800">
              <a:solidFill>
                <a:schemeClr val="lt1"/>
              </a:solidFill>
              <a:latin typeface="Average"/>
              <a:ea typeface="Average"/>
              <a:cs typeface="Average"/>
              <a:sym typeface="Average"/>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49"/>
          <p:cNvSpPr txBox="1"/>
          <p:nvPr>
            <p:ph type="title"/>
          </p:nvPr>
        </p:nvSpPr>
        <p:spPr>
          <a:xfrm>
            <a:off x="77100" y="471350"/>
            <a:ext cx="898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Read these scenarios. How does each robot break the laws of robotics?</a:t>
            </a:r>
            <a:endParaRPr/>
          </a:p>
        </p:txBody>
      </p:sp>
      <p:sp>
        <p:nvSpPr>
          <p:cNvPr id="347" name="Google Shape;347;p49"/>
          <p:cNvSpPr txBox="1"/>
          <p:nvPr/>
        </p:nvSpPr>
        <p:spPr>
          <a:xfrm>
            <a:off x="208650" y="1553125"/>
            <a:ext cx="4494900" cy="2757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600">
                <a:solidFill>
                  <a:schemeClr val="accent3"/>
                </a:solidFill>
                <a:latin typeface="Average"/>
                <a:ea typeface="Average"/>
                <a:cs typeface="Average"/>
                <a:sym typeface="Average"/>
              </a:rPr>
              <a:t>A human laughs at a robot and calls him ‘No nose Norman’. The robot gets angry and punches the human in the nose.</a:t>
            </a:r>
            <a:endParaRPr sz="2600">
              <a:solidFill>
                <a:schemeClr val="accent3"/>
              </a:solidFill>
              <a:latin typeface="Average"/>
              <a:ea typeface="Average"/>
              <a:cs typeface="Average"/>
              <a:sym typeface="Average"/>
            </a:endParaRPr>
          </a:p>
        </p:txBody>
      </p:sp>
      <p:sp>
        <p:nvSpPr>
          <p:cNvPr id="348" name="Google Shape;348;p49"/>
          <p:cNvSpPr txBox="1"/>
          <p:nvPr/>
        </p:nvSpPr>
        <p:spPr>
          <a:xfrm>
            <a:off x="461625" y="4310225"/>
            <a:ext cx="8353200" cy="572700"/>
          </a:xfrm>
          <a:prstGeom prst="rect">
            <a:avLst/>
          </a:prstGeom>
          <a:solidFill>
            <a:schemeClr val="dk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Average"/>
                <a:ea typeface="Average"/>
                <a:cs typeface="Average"/>
                <a:sym typeface="Average"/>
              </a:rPr>
              <a:t>This robot breaks the ________ law of robotics, because…</a:t>
            </a:r>
            <a:r>
              <a:rPr lang="en" sz="1800">
                <a:solidFill>
                  <a:schemeClr val="lt1"/>
                </a:solidFill>
                <a:latin typeface="Average"/>
                <a:ea typeface="Average"/>
                <a:cs typeface="Average"/>
                <a:sym typeface="Average"/>
              </a:rPr>
              <a:t> </a:t>
            </a:r>
            <a:endParaRPr sz="1800">
              <a:solidFill>
                <a:schemeClr val="lt1"/>
              </a:solidFill>
              <a:latin typeface="Average"/>
              <a:ea typeface="Average"/>
              <a:cs typeface="Average"/>
              <a:sym typeface="Average"/>
            </a:endParaRPr>
          </a:p>
        </p:txBody>
      </p:sp>
      <p:pic>
        <p:nvPicPr>
          <p:cNvPr id="349" name="Google Shape;349;p49"/>
          <p:cNvPicPr preferRelativeResize="0"/>
          <p:nvPr/>
        </p:nvPicPr>
        <p:blipFill>
          <a:blip r:embed="rId3">
            <a:alphaModFix/>
          </a:blip>
          <a:stretch>
            <a:fillRect/>
          </a:stretch>
        </p:blipFill>
        <p:spPr>
          <a:xfrm>
            <a:off x="4855950" y="1196450"/>
            <a:ext cx="4135650" cy="27571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50"/>
          <p:cNvSpPr txBox="1"/>
          <p:nvPr>
            <p:ph type="title"/>
          </p:nvPr>
        </p:nvSpPr>
        <p:spPr>
          <a:xfrm>
            <a:off x="77100" y="471350"/>
            <a:ext cx="898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Read these scenarios. How does each robot break the laws of robotics?</a:t>
            </a:r>
            <a:endParaRPr/>
          </a:p>
        </p:txBody>
      </p:sp>
      <p:sp>
        <p:nvSpPr>
          <p:cNvPr id="355" name="Google Shape;355;p50"/>
          <p:cNvSpPr txBox="1"/>
          <p:nvPr/>
        </p:nvSpPr>
        <p:spPr>
          <a:xfrm>
            <a:off x="208650" y="1087325"/>
            <a:ext cx="4494900" cy="322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600">
                <a:solidFill>
                  <a:schemeClr val="accent3"/>
                </a:solidFill>
                <a:latin typeface="Average"/>
                <a:ea typeface="Average"/>
                <a:cs typeface="Average"/>
                <a:sym typeface="Average"/>
              </a:rPr>
              <a:t>A robot is in a burning building. As they run to the exit, they pass an injured human shouting ‘help me!’. They could carry them out. Instead, they decide to escape the building alone.</a:t>
            </a:r>
            <a:endParaRPr sz="2600">
              <a:solidFill>
                <a:schemeClr val="accent3"/>
              </a:solidFill>
              <a:latin typeface="Average"/>
              <a:ea typeface="Average"/>
              <a:cs typeface="Average"/>
              <a:sym typeface="Average"/>
            </a:endParaRPr>
          </a:p>
        </p:txBody>
      </p:sp>
      <p:sp>
        <p:nvSpPr>
          <p:cNvPr id="356" name="Google Shape;356;p50"/>
          <p:cNvSpPr txBox="1"/>
          <p:nvPr/>
        </p:nvSpPr>
        <p:spPr>
          <a:xfrm>
            <a:off x="461625" y="4310225"/>
            <a:ext cx="8353200" cy="572700"/>
          </a:xfrm>
          <a:prstGeom prst="rect">
            <a:avLst/>
          </a:prstGeom>
          <a:solidFill>
            <a:schemeClr val="dk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Average"/>
                <a:ea typeface="Average"/>
                <a:cs typeface="Average"/>
                <a:sym typeface="Average"/>
              </a:rPr>
              <a:t>This robot breaks the ________ law of robotics, because… </a:t>
            </a:r>
            <a:endParaRPr sz="1800">
              <a:solidFill>
                <a:schemeClr val="lt1"/>
              </a:solidFill>
              <a:latin typeface="Average"/>
              <a:ea typeface="Average"/>
              <a:cs typeface="Average"/>
              <a:sym typeface="Average"/>
            </a:endParaRPr>
          </a:p>
        </p:txBody>
      </p:sp>
      <p:pic>
        <p:nvPicPr>
          <p:cNvPr id="357" name="Google Shape;357;p50"/>
          <p:cNvPicPr preferRelativeResize="0"/>
          <p:nvPr/>
        </p:nvPicPr>
        <p:blipFill>
          <a:blip r:embed="rId3">
            <a:alphaModFix/>
          </a:blip>
          <a:stretch>
            <a:fillRect/>
          </a:stretch>
        </p:blipFill>
        <p:spPr>
          <a:xfrm>
            <a:off x="4803725" y="1207425"/>
            <a:ext cx="4011107" cy="2939437"/>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51"/>
          <p:cNvSpPr txBox="1"/>
          <p:nvPr>
            <p:ph type="title"/>
          </p:nvPr>
        </p:nvSpPr>
        <p:spPr>
          <a:xfrm>
            <a:off x="77100" y="471350"/>
            <a:ext cx="898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Read these scenarios. How does each robot break the laws of robotics?</a:t>
            </a:r>
            <a:endParaRPr/>
          </a:p>
        </p:txBody>
      </p:sp>
      <p:sp>
        <p:nvSpPr>
          <p:cNvPr id="363" name="Google Shape;363;p51"/>
          <p:cNvSpPr txBox="1"/>
          <p:nvPr/>
        </p:nvSpPr>
        <p:spPr>
          <a:xfrm>
            <a:off x="208650" y="1087325"/>
            <a:ext cx="4494900" cy="322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600">
                <a:solidFill>
                  <a:schemeClr val="accent3"/>
                </a:solidFill>
                <a:latin typeface="Average"/>
                <a:ea typeface="Average"/>
                <a:cs typeface="Average"/>
                <a:sym typeface="Average"/>
              </a:rPr>
              <a:t>A robot helps another human rob a bank. This makes the human rich. After buying a new house and a car, the human gives most of the money they stole to charity to help the poor.</a:t>
            </a:r>
            <a:endParaRPr sz="2600">
              <a:solidFill>
                <a:schemeClr val="accent3"/>
              </a:solidFill>
              <a:latin typeface="Average"/>
              <a:ea typeface="Average"/>
              <a:cs typeface="Average"/>
              <a:sym typeface="Average"/>
            </a:endParaRPr>
          </a:p>
        </p:txBody>
      </p:sp>
      <p:pic>
        <p:nvPicPr>
          <p:cNvPr id="364" name="Google Shape;364;p51"/>
          <p:cNvPicPr preferRelativeResize="0"/>
          <p:nvPr/>
        </p:nvPicPr>
        <p:blipFill>
          <a:blip r:embed="rId3">
            <a:alphaModFix/>
          </a:blip>
          <a:stretch>
            <a:fillRect/>
          </a:stretch>
        </p:blipFill>
        <p:spPr>
          <a:xfrm>
            <a:off x="4855950" y="1196450"/>
            <a:ext cx="3849788" cy="296137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52"/>
          <p:cNvSpPr txBox="1"/>
          <p:nvPr>
            <p:ph type="title"/>
          </p:nvPr>
        </p:nvSpPr>
        <p:spPr>
          <a:xfrm>
            <a:off x="77100" y="471350"/>
            <a:ext cx="898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Read these scenarios. How does each robot break the laws of robotics?</a:t>
            </a:r>
            <a:endParaRPr/>
          </a:p>
        </p:txBody>
      </p:sp>
      <p:sp>
        <p:nvSpPr>
          <p:cNvPr id="370" name="Google Shape;370;p52"/>
          <p:cNvSpPr txBox="1"/>
          <p:nvPr/>
        </p:nvSpPr>
        <p:spPr>
          <a:xfrm>
            <a:off x="208650" y="1535625"/>
            <a:ext cx="4494900" cy="2774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600">
                <a:solidFill>
                  <a:schemeClr val="accent3"/>
                </a:solidFill>
                <a:latin typeface="Average"/>
                <a:ea typeface="Average"/>
                <a:cs typeface="Average"/>
                <a:sym typeface="Average"/>
              </a:rPr>
              <a:t>A robot nanny is playing football with the boy it cares for. The robot accidentally treads on the boys toe and makes it bleed.</a:t>
            </a:r>
            <a:endParaRPr sz="2600">
              <a:solidFill>
                <a:schemeClr val="accent3"/>
              </a:solidFill>
              <a:latin typeface="Average"/>
              <a:ea typeface="Average"/>
              <a:cs typeface="Average"/>
              <a:sym typeface="Average"/>
            </a:endParaRPr>
          </a:p>
        </p:txBody>
      </p:sp>
      <p:pic>
        <p:nvPicPr>
          <p:cNvPr id="371" name="Google Shape;371;p52"/>
          <p:cNvPicPr preferRelativeResize="0"/>
          <p:nvPr/>
        </p:nvPicPr>
        <p:blipFill>
          <a:blip r:embed="rId3">
            <a:alphaModFix/>
          </a:blip>
          <a:stretch>
            <a:fillRect/>
          </a:stretch>
        </p:blipFill>
        <p:spPr>
          <a:xfrm>
            <a:off x="4842800" y="1535625"/>
            <a:ext cx="4135652" cy="2326304"/>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5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should be each robots’ punishment? Should there be punishment for any of the humans involved?</a:t>
            </a:r>
            <a:endParaRPr/>
          </a:p>
        </p:txBody>
      </p:sp>
      <p:pic>
        <p:nvPicPr>
          <p:cNvPr id="377" name="Google Shape;377;p53"/>
          <p:cNvPicPr preferRelativeResize="0"/>
          <p:nvPr/>
        </p:nvPicPr>
        <p:blipFill>
          <a:blip r:embed="rId3">
            <a:alphaModFix/>
          </a:blip>
          <a:stretch>
            <a:fillRect/>
          </a:stretch>
        </p:blipFill>
        <p:spPr>
          <a:xfrm>
            <a:off x="181924" y="1436375"/>
            <a:ext cx="3042202" cy="1711226"/>
          </a:xfrm>
          <a:prstGeom prst="rect">
            <a:avLst/>
          </a:prstGeom>
          <a:noFill/>
          <a:ln>
            <a:noFill/>
          </a:ln>
        </p:spPr>
      </p:pic>
      <p:pic>
        <p:nvPicPr>
          <p:cNvPr id="378" name="Google Shape;378;p53"/>
          <p:cNvPicPr preferRelativeResize="0"/>
          <p:nvPr/>
        </p:nvPicPr>
        <p:blipFill>
          <a:blip r:embed="rId4">
            <a:alphaModFix/>
          </a:blip>
          <a:stretch>
            <a:fillRect/>
          </a:stretch>
        </p:blipFill>
        <p:spPr>
          <a:xfrm>
            <a:off x="3421425" y="1502725"/>
            <a:ext cx="2566849" cy="1711225"/>
          </a:xfrm>
          <a:prstGeom prst="rect">
            <a:avLst/>
          </a:prstGeom>
          <a:noFill/>
          <a:ln>
            <a:noFill/>
          </a:ln>
        </p:spPr>
      </p:pic>
      <p:pic>
        <p:nvPicPr>
          <p:cNvPr id="379" name="Google Shape;379;p53"/>
          <p:cNvPicPr preferRelativeResize="0"/>
          <p:nvPr/>
        </p:nvPicPr>
        <p:blipFill>
          <a:blip r:embed="rId5">
            <a:alphaModFix/>
          </a:blip>
          <a:stretch>
            <a:fillRect/>
          </a:stretch>
        </p:blipFill>
        <p:spPr>
          <a:xfrm>
            <a:off x="181925" y="3331930"/>
            <a:ext cx="2472050" cy="1811575"/>
          </a:xfrm>
          <a:prstGeom prst="rect">
            <a:avLst/>
          </a:prstGeom>
          <a:noFill/>
          <a:ln>
            <a:noFill/>
          </a:ln>
        </p:spPr>
      </p:pic>
      <p:pic>
        <p:nvPicPr>
          <p:cNvPr id="380" name="Google Shape;380;p53"/>
          <p:cNvPicPr preferRelativeResize="0"/>
          <p:nvPr/>
        </p:nvPicPr>
        <p:blipFill>
          <a:blip r:embed="rId6">
            <a:alphaModFix/>
          </a:blip>
          <a:stretch>
            <a:fillRect/>
          </a:stretch>
        </p:blipFill>
        <p:spPr>
          <a:xfrm>
            <a:off x="3001150" y="3213950"/>
            <a:ext cx="2355054" cy="1811575"/>
          </a:xfrm>
          <a:prstGeom prst="rect">
            <a:avLst/>
          </a:prstGeom>
          <a:noFill/>
          <a:ln>
            <a:noFill/>
          </a:ln>
        </p:spPr>
      </p:pic>
      <p:pic>
        <p:nvPicPr>
          <p:cNvPr id="381" name="Google Shape;381;p53"/>
          <p:cNvPicPr preferRelativeResize="0"/>
          <p:nvPr/>
        </p:nvPicPr>
        <p:blipFill>
          <a:blip r:embed="rId7">
            <a:alphaModFix/>
          </a:blip>
          <a:stretch>
            <a:fillRect/>
          </a:stretch>
        </p:blipFill>
        <p:spPr>
          <a:xfrm>
            <a:off x="5703375" y="3342564"/>
            <a:ext cx="2763300" cy="1554350"/>
          </a:xfrm>
          <a:prstGeom prst="rect">
            <a:avLst/>
          </a:prstGeom>
          <a:noFill/>
          <a:ln>
            <a:noFill/>
          </a:ln>
        </p:spPr>
      </p:pic>
      <p:sp>
        <p:nvSpPr>
          <p:cNvPr id="382" name="Google Shape;382;p53"/>
          <p:cNvSpPr txBox="1"/>
          <p:nvPr/>
        </p:nvSpPr>
        <p:spPr>
          <a:xfrm>
            <a:off x="6039600" y="1542788"/>
            <a:ext cx="3104400" cy="1631100"/>
          </a:xfrm>
          <a:prstGeom prst="rect">
            <a:avLst/>
          </a:prstGeom>
          <a:solidFill>
            <a:schemeClr val="dk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Average"/>
                <a:ea typeface="Average"/>
                <a:cs typeface="Average"/>
                <a:sym typeface="Average"/>
              </a:rPr>
              <a:t>Example punishments:</a:t>
            </a:r>
            <a:endParaRPr sz="1800">
              <a:solidFill>
                <a:schemeClr val="lt1"/>
              </a:solidFill>
              <a:latin typeface="Average"/>
              <a:ea typeface="Average"/>
              <a:cs typeface="Average"/>
              <a:sym typeface="Average"/>
            </a:endParaRPr>
          </a:p>
          <a:p>
            <a:pPr indent="0" lvl="0" marL="0" rtl="0" algn="l">
              <a:spcBef>
                <a:spcPts val="0"/>
              </a:spcBef>
              <a:spcAft>
                <a:spcPts val="0"/>
              </a:spcAft>
              <a:buNone/>
            </a:pPr>
            <a:r>
              <a:t/>
            </a:r>
            <a:endParaRPr sz="1800">
              <a:solidFill>
                <a:schemeClr val="lt1"/>
              </a:solidFill>
              <a:latin typeface="Average"/>
              <a:ea typeface="Average"/>
              <a:cs typeface="Average"/>
              <a:sym typeface="Average"/>
            </a:endParaRPr>
          </a:p>
          <a:p>
            <a:pPr indent="-342900" lvl="0" marL="457200" rtl="0" algn="l">
              <a:spcBef>
                <a:spcPts val="0"/>
              </a:spcBef>
              <a:spcAft>
                <a:spcPts val="0"/>
              </a:spcAft>
              <a:buClr>
                <a:schemeClr val="lt1"/>
              </a:buClr>
              <a:buSzPts val="1800"/>
              <a:buFont typeface="Average"/>
              <a:buChar char="●"/>
            </a:pPr>
            <a:r>
              <a:rPr lang="en" sz="1800">
                <a:solidFill>
                  <a:schemeClr val="lt1"/>
                </a:solidFill>
                <a:latin typeface="Average"/>
                <a:ea typeface="Average"/>
                <a:cs typeface="Average"/>
                <a:sym typeface="Average"/>
              </a:rPr>
              <a:t>Deactivated for 3 days</a:t>
            </a:r>
            <a:endParaRPr sz="1800">
              <a:solidFill>
                <a:schemeClr val="lt1"/>
              </a:solidFill>
              <a:latin typeface="Average"/>
              <a:ea typeface="Average"/>
              <a:cs typeface="Average"/>
              <a:sym typeface="Average"/>
            </a:endParaRPr>
          </a:p>
          <a:p>
            <a:pPr indent="-342900" lvl="0" marL="457200" rtl="0" algn="l">
              <a:spcBef>
                <a:spcPts val="0"/>
              </a:spcBef>
              <a:spcAft>
                <a:spcPts val="0"/>
              </a:spcAft>
              <a:buClr>
                <a:schemeClr val="lt1"/>
              </a:buClr>
              <a:buSzPts val="1800"/>
              <a:buFont typeface="Average"/>
              <a:buChar char="●"/>
            </a:pPr>
            <a:r>
              <a:rPr lang="en" sz="1800">
                <a:solidFill>
                  <a:schemeClr val="lt1"/>
                </a:solidFill>
                <a:latin typeface="Average"/>
                <a:ea typeface="Average"/>
                <a:cs typeface="Average"/>
                <a:sym typeface="Average"/>
              </a:rPr>
              <a:t>Broken into small pieces</a:t>
            </a:r>
            <a:endParaRPr sz="1800">
              <a:solidFill>
                <a:schemeClr val="lt1"/>
              </a:solidFill>
              <a:latin typeface="Average"/>
              <a:ea typeface="Average"/>
              <a:cs typeface="Average"/>
              <a:sym typeface="Average"/>
            </a:endParaRPr>
          </a:p>
          <a:p>
            <a:pPr indent="-342900" lvl="0" marL="457200" rtl="0" algn="l">
              <a:spcBef>
                <a:spcPts val="0"/>
              </a:spcBef>
              <a:spcAft>
                <a:spcPts val="0"/>
              </a:spcAft>
              <a:buClr>
                <a:schemeClr val="lt1"/>
              </a:buClr>
              <a:buSzPts val="1800"/>
              <a:buFont typeface="Average"/>
              <a:buChar char="●"/>
            </a:pPr>
            <a:r>
              <a:rPr lang="en" sz="1800">
                <a:solidFill>
                  <a:schemeClr val="lt1"/>
                </a:solidFill>
                <a:latin typeface="Average"/>
                <a:ea typeface="Average"/>
                <a:cs typeface="Average"/>
                <a:sym typeface="Average"/>
              </a:rPr>
              <a:t>Factory reset</a:t>
            </a:r>
            <a:endParaRPr sz="1800">
              <a:solidFill>
                <a:schemeClr val="lt1"/>
              </a:solidFill>
              <a:latin typeface="Average"/>
              <a:ea typeface="Average"/>
              <a:cs typeface="Average"/>
              <a:sym typeface="Average"/>
            </a:endParaRPr>
          </a:p>
          <a:p>
            <a:pPr indent="0" lvl="0" marL="0" rtl="0" algn="l">
              <a:spcBef>
                <a:spcPts val="0"/>
              </a:spcBef>
              <a:spcAft>
                <a:spcPts val="0"/>
              </a:spcAft>
              <a:buNone/>
            </a:pPr>
            <a:r>
              <a:t/>
            </a:r>
            <a:endParaRPr sz="1800">
              <a:solidFill>
                <a:schemeClr val="accent3"/>
              </a:solidFill>
              <a:latin typeface="Average"/>
              <a:ea typeface="Average"/>
              <a:cs typeface="Average"/>
              <a:sym typeface="Average"/>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5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To what extent do humans follow Asimov’s Laws of Robotics?</a:t>
            </a:r>
            <a:endParaRPr/>
          </a:p>
        </p:txBody>
      </p:sp>
      <p:pic>
        <p:nvPicPr>
          <p:cNvPr id="388" name="Google Shape;388;p54"/>
          <p:cNvPicPr preferRelativeResize="0"/>
          <p:nvPr/>
        </p:nvPicPr>
        <p:blipFill>
          <a:blip r:embed="rId3">
            <a:alphaModFix/>
          </a:blip>
          <a:stretch>
            <a:fillRect/>
          </a:stretch>
        </p:blipFill>
        <p:spPr>
          <a:xfrm>
            <a:off x="127550" y="1117500"/>
            <a:ext cx="4048125" cy="1971675"/>
          </a:xfrm>
          <a:prstGeom prst="rect">
            <a:avLst/>
          </a:prstGeom>
          <a:noFill/>
          <a:ln>
            <a:noFill/>
          </a:ln>
        </p:spPr>
      </p:pic>
      <p:pic>
        <p:nvPicPr>
          <p:cNvPr id="389" name="Google Shape;389;p54"/>
          <p:cNvPicPr preferRelativeResize="0"/>
          <p:nvPr/>
        </p:nvPicPr>
        <p:blipFill>
          <a:blip r:embed="rId4">
            <a:alphaModFix/>
          </a:blip>
          <a:stretch>
            <a:fillRect/>
          </a:stretch>
        </p:blipFill>
        <p:spPr>
          <a:xfrm>
            <a:off x="4433300" y="1053988"/>
            <a:ext cx="4479374" cy="2519648"/>
          </a:xfrm>
          <a:prstGeom prst="rect">
            <a:avLst/>
          </a:prstGeom>
          <a:noFill/>
          <a:ln>
            <a:noFill/>
          </a:ln>
        </p:spPr>
      </p:pic>
      <p:pic>
        <p:nvPicPr>
          <p:cNvPr id="390" name="Google Shape;390;p54"/>
          <p:cNvPicPr preferRelativeResize="0"/>
          <p:nvPr/>
        </p:nvPicPr>
        <p:blipFill>
          <a:blip r:embed="rId5">
            <a:alphaModFix/>
          </a:blip>
          <a:stretch>
            <a:fillRect/>
          </a:stretch>
        </p:blipFill>
        <p:spPr>
          <a:xfrm>
            <a:off x="451675" y="3739186"/>
            <a:ext cx="8240652" cy="1265064"/>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5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Should robots have rights?</a:t>
            </a:r>
            <a:endParaRPr/>
          </a:p>
        </p:txBody>
      </p:sp>
      <p:sp>
        <p:nvSpPr>
          <p:cNvPr id="396" name="Google Shape;396;p5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b="1" lang="en" sz="1900">
                <a:solidFill>
                  <a:schemeClr val="dk1"/>
                </a:solidFill>
                <a:latin typeface="Arial"/>
                <a:ea typeface="Arial"/>
                <a:cs typeface="Arial"/>
                <a:sym typeface="Arial"/>
              </a:rPr>
              <a:t>Rights</a:t>
            </a:r>
            <a:r>
              <a:rPr lang="en" sz="1900">
                <a:solidFill>
                  <a:schemeClr val="dk1"/>
                </a:solidFill>
                <a:latin typeface="Arial"/>
                <a:ea typeface="Arial"/>
                <a:cs typeface="Arial"/>
                <a:sym typeface="Arial"/>
              </a:rPr>
              <a:t> are things people are allowed to do or have, like the freedom to speak, the right to privacy, and the right to be treated equally.</a:t>
            </a:r>
            <a:endParaRPr sz="2600">
              <a:solidFill>
                <a:schemeClr val="dk1"/>
              </a:solidFill>
            </a:endParaRPr>
          </a:p>
        </p:txBody>
      </p:sp>
      <p:sp>
        <p:nvSpPr>
          <p:cNvPr id="397" name="Google Shape;397;p55"/>
          <p:cNvSpPr/>
          <p:nvPr/>
        </p:nvSpPr>
        <p:spPr>
          <a:xfrm>
            <a:off x="369550" y="2304475"/>
            <a:ext cx="3788700" cy="22644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300">
                <a:latin typeface="Average"/>
                <a:ea typeface="Average"/>
                <a:cs typeface="Average"/>
                <a:sym typeface="Average"/>
              </a:rPr>
              <a:t>Yes, I think robots should have rights like humans do, because…</a:t>
            </a:r>
            <a:endParaRPr sz="2300">
              <a:latin typeface="Average"/>
              <a:ea typeface="Average"/>
              <a:cs typeface="Average"/>
              <a:sym typeface="Average"/>
            </a:endParaRPr>
          </a:p>
        </p:txBody>
      </p:sp>
      <p:sp>
        <p:nvSpPr>
          <p:cNvPr id="398" name="Google Shape;398;p55"/>
          <p:cNvSpPr/>
          <p:nvPr/>
        </p:nvSpPr>
        <p:spPr>
          <a:xfrm>
            <a:off x="4705150" y="2304475"/>
            <a:ext cx="3788700" cy="2264400"/>
          </a:xfrm>
          <a:prstGeom prst="wedgeEllipseCallout">
            <a:avLst>
              <a:gd fmla="val 35211" name="adj1"/>
              <a:gd fmla="val 59803"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300">
                <a:latin typeface="Average"/>
                <a:ea typeface="Average"/>
                <a:cs typeface="Average"/>
                <a:sym typeface="Average"/>
              </a:rPr>
              <a:t>No</a:t>
            </a:r>
            <a:r>
              <a:rPr lang="en" sz="2300">
                <a:latin typeface="Average"/>
                <a:ea typeface="Average"/>
                <a:cs typeface="Average"/>
                <a:sym typeface="Average"/>
              </a:rPr>
              <a:t>, I don’t think robots should have rights because…</a:t>
            </a:r>
            <a:endParaRPr sz="2300">
              <a:latin typeface="Average"/>
              <a:ea typeface="Average"/>
              <a:cs typeface="Average"/>
              <a:sym typeface="Average"/>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5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guidelines would you introduce to ensure…</a:t>
            </a:r>
            <a:endParaRPr/>
          </a:p>
        </p:txBody>
      </p:sp>
      <p:graphicFrame>
        <p:nvGraphicFramePr>
          <p:cNvPr id="404" name="Google Shape;404;p56"/>
          <p:cNvGraphicFramePr/>
          <p:nvPr/>
        </p:nvGraphicFramePr>
        <p:xfrm>
          <a:off x="439450" y="1625100"/>
          <a:ext cx="3000000" cy="3000000"/>
        </p:xfrm>
        <a:graphic>
          <a:graphicData uri="http://schemas.openxmlformats.org/drawingml/2006/table">
            <a:tbl>
              <a:tblPr>
                <a:noFill/>
                <a:tableStyleId>{0E2B1D24-DD73-4495-B637-7F43550FEDF1}</a:tableStyleId>
              </a:tblPr>
              <a:tblGrid>
                <a:gridCol w="4119400"/>
                <a:gridCol w="4119400"/>
              </a:tblGrid>
              <a:tr h="841425">
                <a:tc>
                  <a:txBody>
                    <a:bodyPr/>
                    <a:lstStyle/>
                    <a:p>
                      <a:pPr indent="0" lvl="0" marL="0" rtl="0" algn="ctr">
                        <a:spcBef>
                          <a:spcPts val="0"/>
                        </a:spcBef>
                        <a:spcAft>
                          <a:spcPts val="0"/>
                        </a:spcAft>
                        <a:buNone/>
                      </a:pPr>
                      <a:r>
                        <a:rPr b="1" lang="en" sz="2100">
                          <a:solidFill>
                            <a:srgbClr val="4A86E8"/>
                          </a:solidFill>
                        </a:rPr>
                        <a:t>Fair use of robotics</a:t>
                      </a:r>
                      <a:endParaRPr b="1" sz="2100">
                        <a:solidFill>
                          <a:srgbClr val="4A86E8"/>
                        </a:solidFill>
                      </a:endParaRPr>
                    </a:p>
                  </a:txBody>
                  <a:tcPr marT="91425" marB="91425" marR="91425" marL="91425"/>
                </a:tc>
                <a:tc>
                  <a:txBody>
                    <a:bodyPr/>
                    <a:lstStyle/>
                    <a:p>
                      <a:pPr indent="0" lvl="0" marL="0" rtl="0" algn="ctr">
                        <a:spcBef>
                          <a:spcPts val="0"/>
                        </a:spcBef>
                        <a:spcAft>
                          <a:spcPts val="0"/>
                        </a:spcAft>
                        <a:buNone/>
                      </a:pPr>
                      <a:r>
                        <a:rPr b="1" lang="en" sz="2100">
                          <a:solidFill>
                            <a:srgbClr val="4A86E8"/>
                          </a:solidFill>
                        </a:rPr>
                        <a:t>The rights of robots</a:t>
                      </a:r>
                      <a:endParaRPr b="1" sz="2100">
                        <a:solidFill>
                          <a:srgbClr val="4A86E8"/>
                        </a:solidFill>
                      </a:endParaRPr>
                    </a:p>
                  </a:txBody>
                  <a:tcPr marT="91425" marB="91425" marR="91425" marL="91425"/>
                </a:tc>
              </a:tr>
              <a:tr h="841425">
                <a:tc>
                  <a:txBody>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
        <p:nvSpPr>
          <p:cNvPr id="405" name="Google Shape;405;p56"/>
          <p:cNvSpPr txBox="1"/>
          <p:nvPr/>
        </p:nvSpPr>
        <p:spPr>
          <a:xfrm>
            <a:off x="272925" y="3914950"/>
            <a:ext cx="2907300" cy="815700"/>
          </a:xfrm>
          <a:prstGeom prst="rect">
            <a:avLst/>
          </a:prstGeom>
          <a:solidFill>
            <a:schemeClr val="dk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Average"/>
                <a:ea typeface="Average"/>
                <a:cs typeface="Average"/>
                <a:sym typeface="Average"/>
              </a:rPr>
              <a:t>Robots shouldn’t be used for…</a:t>
            </a:r>
            <a:endParaRPr sz="1800">
              <a:solidFill>
                <a:schemeClr val="lt1"/>
              </a:solidFill>
              <a:latin typeface="Average"/>
              <a:ea typeface="Average"/>
              <a:cs typeface="Average"/>
              <a:sym typeface="Average"/>
            </a:endParaRPr>
          </a:p>
        </p:txBody>
      </p:sp>
      <p:sp>
        <p:nvSpPr>
          <p:cNvPr id="406" name="Google Shape;406;p56"/>
          <p:cNvSpPr txBox="1"/>
          <p:nvPr/>
        </p:nvSpPr>
        <p:spPr>
          <a:xfrm>
            <a:off x="3206450" y="3914950"/>
            <a:ext cx="2907300" cy="815700"/>
          </a:xfrm>
          <a:prstGeom prst="rect">
            <a:avLst/>
          </a:prstGeom>
          <a:solidFill>
            <a:schemeClr val="dk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Average"/>
                <a:ea typeface="Average"/>
                <a:cs typeface="Average"/>
                <a:sym typeface="Average"/>
              </a:rPr>
              <a:t>Robots should be allowed to…</a:t>
            </a:r>
            <a:endParaRPr sz="1800">
              <a:solidFill>
                <a:schemeClr val="lt1"/>
              </a:solidFill>
              <a:latin typeface="Average"/>
              <a:ea typeface="Average"/>
              <a:cs typeface="Average"/>
              <a:sym typeface="Average"/>
            </a:endParaRPr>
          </a:p>
        </p:txBody>
      </p:sp>
      <p:sp>
        <p:nvSpPr>
          <p:cNvPr id="407" name="Google Shape;407;p56"/>
          <p:cNvSpPr txBox="1"/>
          <p:nvPr/>
        </p:nvSpPr>
        <p:spPr>
          <a:xfrm>
            <a:off x="6166850" y="3845100"/>
            <a:ext cx="2907300" cy="815700"/>
          </a:xfrm>
          <a:prstGeom prst="rect">
            <a:avLst/>
          </a:prstGeom>
          <a:solidFill>
            <a:schemeClr val="dk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Average"/>
                <a:ea typeface="Average"/>
                <a:cs typeface="Average"/>
                <a:sym typeface="Average"/>
              </a:rPr>
              <a:t>Humans shouldn’t…</a:t>
            </a:r>
            <a:endParaRPr sz="1800">
              <a:solidFill>
                <a:schemeClr val="lt1"/>
              </a:solidFill>
              <a:latin typeface="Average"/>
              <a:ea typeface="Average"/>
              <a:cs typeface="Average"/>
              <a:sym typeface="Average"/>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57"/>
          <p:cNvSpPr txBox="1"/>
          <p:nvPr>
            <p:ph type="title"/>
          </p:nvPr>
        </p:nvSpPr>
        <p:spPr>
          <a:xfrm>
            <a:off x="311700" y="766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Robbie - Chapter 1</a:t>
            </a:r>
            <a:endParaRPr/>
          </a:p>
        </p:txBody>
      </p:sp>
      <p:pic>
        <p:nvPicPr>
          <p:cNvPr id="413" name="Google Shape;413;p57"/>
          <p:cNvPicPr preferRelativeResize="0"/>
          <p:nvPr/>
        </p:nvPicPr>
        <p:blipFill>
          <a:blip r:embed="rId3">
            <a:alphaModFix/>
          </a:blip>
          <a:stretch>
            <a:fillRect/>
          </a:stretch>
        </p:blipFill>
        <p:spPr>
          <a:xfrm>
            <a:off x="687697" y="765086"/>
            <a:ext cx="8022202" cy="3613325"/>
          </a:xfrm>
          <a:prstGeom prst="rect">
            <a:avLst/>
          </a:prstGeom>
          <a:noFill/>
          <a:ln>
            <a:noFill/>
          </a:ln>
        </p:spPr>
      </p:pic>
      <p:sp>
        <p:nvSpPr>
          <p:cNvPr id="414" name="Google Shape;414;p57"/>
          <p:cNvSpPr txBox="1"/>
          <p:nvPr/>
        </p:nvSpPr>
        <p:spPr>
          <a:xfrm>
            <a:off x="1803425" y="4494100"/>
            <a:ext cx="7695600" cy="42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accent3"/>
                </a:solidFill>
                <a:latin typeface="Average"/>
                <a:ea typeface="Average"/>
                <a:cs typeface="Average"/>
                <a:sym typeface="Average"/>
              </a:rPr>
              <a:t>What do you think Gloria and Robbie are doing?</a:t>
            </a:r>
            <a:endParaRPr sz="2000">
              <a:solidFill>
                <a:schemeClr val="accent3"/>
              </a:solidFill>
              <a:latin typeface="Average"/>
              <a:ea typeface="Average"/>
              <a:cs typeface="Average"/>
              <a:sym typeface="Average"/>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58"/>
          <p:cNvSpPr txBox="1"/>
          <p:nvPr>
            <p:ph idx="1" type="body"/>
          </p:nvPr>
        </p:nvSpPr>
        <p:spPr>
          <a:xfrm>
            <a:off x="443250" y="737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Here are some of Gloria’s actions. Find the phrase in the text which describes them.</a:t>
            </a:r>
            <a:endParaRPr/>
          </a:p>
        </p:txBody>
      </p:sp>
      <p:pic>
        <p:nvPicPr>
          <p:cNvPr id="420" name="Google Shape;420;p58"/>
          <p:cNvPicPr preferRelativeResize="0"/>
          <p:nvPr/>
        </p:nvPicPr>
        <p:blipFill>
          <a:blip r:embed="rId3">
            <a:alphaModFix/>
          </a:blip>
          <a:stretch>
            <a:fillRect/>
          </a:stretch>
        </p:blipFill>
        <p:spPr>
          <a:xfrm>
            <a:off x="2243750" y="3107050"/>
            <a:ext cx="3418301" cy="1849075"/>
          </a:xfrm>
          <a:prstGeom prst="rect">
            <a:avLst/>
          </a:prstGeom>
          <a:noFill/>
          <a:ln>
            <a:noFill/>
          </a:ln>
        </p:spPr>
      </p:pic>
      <p:pic>
        <p:nvPicPr>
          <p:cNvPr id="421" name="Google Shape;421;p58"/>
          <p:cNvPicPr preferRelativeResize="0"/>
          <p:nvPr/>
        </p:nvPicPr>
        <p:blipFill>
          <a:blip r:embed="rId4">
            <a:alphaModFix/>
          </a:blip>
          <a:stretch>
            <a:fillRect/>
          </a:stretch>
        </p:blipFill>
        <p:spPr>
          <a:xfrm>
            <a:off x="293897" y="923350"/>
            <a:ext cx="1789875" cy="2872901"/>
          </a:xfrm>
          <a:prstGeom prst="rect">
            <a:avLst/>
          </a:prstGeom>
          <a:noFill/>
          <a:ln>
            <a:noFill/>
          </a:ln>
        </p:spPr>
      </p:pic>
      <p:pic>
        <p:nvPicPr>
          <p:cNvPr id="422" name="Google Shape;422;p58"/>
          <p:cNvPicPr preferRelativeResize="0"/>
          <p:nvPr/>
        </p:nvPicPr>
        <p:blipFill>
          <a:blip r:embed="rId5">
            <a:alphaModFix/>
          </a:blip>
          <a:stretch>
            <a:fillRect/>
          </a:stretch>
        </p:blipFill>
        <p:spPr>
          <a:xfrm>
            <a:off x="2489491" y="751975"/>
            <a:ext cx="3283250" cy="2191575"/>
          </a:xfrm>
          <a:prstGeom prst="rect">
            <a:avLst/>
          </a:prstGeom>
          <a:noFill/>
          <a:ln>
            <a:noFill/>
          </a:ln>
        </p:spPr>
      </p:pic>
      <p:pic>
        <p:nvPicPr>
          <p:cNvPr id="423" name="Google Shape;423;p58"/>
          <p:cNvPicPr preferRelativeResize="0"/>
          <p:nvPr/>
        </p:nvPicPr>
        <p:blipFill>
          <a:blip r:embed="rId6">
            <a:alphaModFix/>
          </a:blip>
          <a:stretch>
            <a:fillRect/>
          </a:stretch>
        </p:blipFill>
        <p:spPr>
          <a:xfrm>
            <a:off x="6028375" y="923350"/>
            <a:ext cx="2688525" cy="4032776"/>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p5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429" name="Google Shape;429;p59"/>
          <p:cNvPicPr preferRelativeResize="0"/>
          <p:nvPr/>
        </p:nvPicPr>
        <p:blipFill>
          <a:blip r:embed="rId3">
            <a:alphaModFix/>
          </a:blip>
          <a:stretch>
            <a:fillRect/>
          </a:stretch>
        </p:blipFill>
        <p:spPr>
          <a:xfrm>
            <a:off x="-45550" y="843206"/>
            <a:ext cx="9144001" cy="2588887"/>
          </a:xfrm>
          <a:prstGeom prst="rect">
            <a:avLst/>
          </a:prstGeom>
          <a:noFill/>
          <a:ln>
            <a:noFill/>
          </a:ln>
        </p:spPr>
      </p:pic>
      <p:sp>
        <p:nvSpPr>
          <p:cNvPr id="430" name="Google Shape;430;p59"/>
          <p:cNvSpPr/>
          <p:nvPr/>
        </p:nvSpPr>
        <p:spPr>
          <a:xfrm>
            <a:off x="382700" y="3948950"/>
            <a:ext cx="8287500" cy="855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Average"/>
                <a:ea typeface="Average"/>
                <a:cs typeface="Average"/>
                <a:sym typeface="Average"/>
              </a:rPr>
              <a:t>New words</a:t>
            </a:r>
            <a:endParaRPr>
              <a:latin typeface="Average"/>
              <a:ea typeface="Average"/>
              <a:cs typeface="Average"/>
              <a:sym typeface="Average"/>
            </a:endParaRPr>
          </a:p>
          <a:p>
            <a:pPr indent="0" lvl="0" marL="0" rtl="0" algn="l">
              <a:spcBef>
                <a:spcPts val="0"/>
              </a:spcBef>
              <a:spcAft>
                <a:spcPts val="0"/>
              </a:spcAft>
              <a:buNone/>
            </a:pPr>
            <a:r>
              <a:t/>
            </a:r>
            <a:endParaRPr>
              <a:latin typeface="Average"/>
              <a:ea typeface="Average"/>
              <a:cs typeface="Average"/>
              <a:sym typeface="Average"/>
            </a:endParaRPr>
          </a:p>
          <a:p>
            <a:pPr indent="0" lvl="0" marL="0" rtl="0" algn="l">
              <a:spcBef>
                <a:spcPts val="0"/>
              </a:spcBef>
              <a:spcAft>
                <a:spcPts val="0"/>
              </a:spcAft>
              <a:buNone/>
            </a:pPr>
            <a:r>
              <a:t/>
            </a:r>
            <a:endParaRPr>
              <a:latin typeface="Average"/>
              <a:ea typeface="Average"/>
              <a:cs typeface="Average"/>
              <a:sym typeface="Average"/>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6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436" name="Google Shape;436;p60"/>
          <p:cNvPicPr preferRelativeResize="0"/>
          <p:nvPr/>
        </p:nvPicPr>
        <p:blipFill>
          <a:blip r:embed="rId3">
            <a:alphaModFix/>
          </a:blip>
          <a:stretch>
            <a:fillRect/>
          </a:stretch>
        </p:blipFill>
        <p:spPr>
          <a:xfrm>
            <a:off x="-45550" y="843206"/>
            <a:ext cx="9144001" cy="2588887"/>
          </a:xfrm>
          <a:prstGeom prst="rect">
            <a:avLst/>
          </a:prstGeom>
          <a:noFill/>
          <a:ln>
            <a:noFill/>
          </a:ln>
        </p:spPr>
      </p:pic>
      <p:sp>
        <p:nvSpPr>
          <p:cNvPr id="437" name="Google Shape;437;p60"/>
          <p:cNvSpPr txBox="1"/>
          <p:nvPr/>
        </p:nvSpPr>
        <p:spPr>
          <a:xfrm>
            <a:off x="1737625" y="3883175"/>
            <a:ext cx="6708900" cy="9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solidFill>
                  <a:schemeClr val="accent3"/>
                </a:solidFill>
                <a:latin typeface="Average"/>
                <a:ea typeface="Average"/>
                <a:cs typeface="Average"/>
                <a:sym typeface="Average"/>
              </a:rPr>
              <a:t>Why do you think Robbie slowed down?</a:t>
            </a:r>
            <a:endParaRPr sz="2100">
              <a:solidFill>
                <a:schemeClr val="accent3"/>
              </a:solidFill>
              <a:latin typeface="Average"/>
              <a:ea typeface="Average"/>
              <a:cs typeface="Average"/>
              <a:sym typeface="Average"/>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p6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443" name="Google Shape;443;p61"/>
          <p:cNvPicPr preferRelativeResize="0"/>
          <p:nvPr/>
        </p:nvPicPr>
        <p:blipFill>
          <a:blip r:embed="rId3">
            <a:alphaModFix/>
          </a:blip>
          <a:stretch>
            <a:fillRect/>
          </a:stretch>
        </p:blipFill>
        <p:spPr>
          <a:xfrm>
            <a:off x="-45550" y="843206"/>
            <a:ext cx="9144001" cy="2588887"/>
          </a:xfrm>
          <a:prstGeom prst="rect">
            <a:avLst/>
          </a:prstGeom>
          <a:noFill/>
          <a:ln>
            <a:noFill/>
          </a:ln>
        </p:spPr>
      </p:pic>
      <p:sp>
        <p:nvSpPr>
          <p:cNvPr id="444" name="Google Shape;444;p61"/>
          <p:cNvSpPr txBox="1"/>
          <p:nvPr/>
        </p:nvSpPr>
        <p:spPr>
          <a:xfrm>
            <a:off x="311700" y="3659550"/>
            <a:ext cx="8161200" cy="148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solidFill>
                  <a:schemeClr val="accent3"/>
                </a:solidFill>
                <a:latin typeface="Average"/>
                <a:ea typeface="Average"/>
                <a:cs typeface="Average"/>
                <a:sym typeface="Average"/>
              </a:rPr>
              <a:t>Find a phrase which means: </a:t>
            </a:r>
            <a:endParaRPr sz="2100">
              <a:solidFill>
                <a:schemeClr val="accent3"/>
              </a:solidFill>
              <a:latin typeface="Average"/>
              <a:ea typeface="Average"/>
              <a:cs typeface="Average"/>
              <a:sym typeface="Average"/>
            </a:endParaRPr>
          </a:p>
          <a:p>
            <a:pPr indent="-361950" lvl="0" marL="457200" rtl="0" algn="l">
              <a:spcBef>
                <a:spcPts val="0"/>
              </a:spcBef>
              <a:spcAft>
                <a:spcPts val="0"/>
              </a:spcAft>
              <a:buClr>
                <a:schemeClr val="accent3"/>
              </a:buClr>
              <a:buSzPts val="2100"/>
              <a:buFont typeface="Average"/>
              <a:buChar char="●"/>
            </a:pPr>
            <a:r>
              <a:rPr lang="en" sz="2100">
                <a:solidFill>
                  <a:schemeClr val="accent3"/>
                </a:solidFill>
                <a:latin typeface="Average"/>
                <a:ea typeface="Average"/>
                <a:cs typeface="Average"/>
                <a:sym typeface="Average"/>
              </a:rPr>
              <a:t>Different from others; unique</a:t>
            </a:r>
            <a:endParaRPr sz="2100">
              <a:solidFill>
                <a:schemeClr val="accent3"/>
              </a:solidFill>
              <a:latin typeface="Average"/>
              <a:ea typeface="Average"/>
              <a:cs typeface="Average"/>
              <a:sym typeface="Average"/>
            </a:endParaRPr>
          </a:p>
          <a:p>
            <a:pPr indent="-361950" lvl="0" marL="457200" rtl="0" algn="l">
              <a:spcBef>
                <a:spcPts val="0"/>
              </a:spcBef>
              <a:spcAft>
                <a:spcPts val="0"/>
              </a:spcAft>
              <a:buClr>
                <a:schemeClr val="accent3"/>
              </a:buClr>
              <a:buSzPts val="2100"/>
              <a:buFont typeface="Average"/>
              <a:buChar char="●"/>
            </a:pPr>
            <a:r>
              <a:rPr lang="en" sz="2100">
                <a:solidFill>
                  <a:schemeClr val="accent3"/>
                </a:solidFill>
                <a:latin typeface="Average"/>
                <a:ea typeface="Average"/>
                <a:cs typeface="Average"/>
                <a:sym typeface="Average"/>
              </a:rPr>
              <a:t>f</a:t>
            </a:r>
            <a:r>
              <a:rPr lang="en" sz="2100">
                <a:solidFill>
                  <a:schemeClr val="accent3"/>
                </a:solidFill>
                <a:latin typeface="Average"/>
                <a:ea typeface="Average"/>
                <a:cs typeface="Average"/>
                <a:sym typeface="Average"/>
              </a:rPr>
              <a:t>riend</a:t>
            </a:r>
            <a:endParaRPr sz="2100">
              <a:solidFill>
                <a:schemeClr val="accent3"/>
              </a:solidFill>
              <a:latin typeface="Average"/>
              <a:ea typeface="Average"/>
              <a:cs typeface="Average"/>
              <a:sym typeface="Average"/>
            </a:endParaRPr>
          </a:p>
          <a:p>
            <a:pPr indent="-361950" lvl="0" marL="457200" rtl="0" algn="l">
              <a:spcBef>
                <a:spcPts val="0"/>
              </a:spcBef>
              <a:spcAft>
                <a:spcPts val="0"/>
              </a:spcAft>
              <a:buClr>
                <a:schemeClr val="accent3"/>
              </a:buClr>
              <a:buSzPts val="2100"/>
              <a:buFont typeface="Average"/>
              <a:buChar char="●"/>
            </a:pPr>
            <a:r>
              <a:rPr lang="en" sz="2100">
                <a:solidFill>
                  <a:schemeClr val="accent3"/>
                </a:solidFill>
                <a:latin typeface="Average"/>
                <a:ea typeface="Average"/>
                <a:cs typeface="Average"/>
                <a:sym typeface="Average"/>
              </a:rPr>
              <a:t>Make no progress, but try to</a:t>
            </a:r>
            <a:endParaRPr sz="2100">
              <a:solidFill>
                <a:schemeClr val="accent3"/>
              </a:solidFill>
              <a:latin typeface="Average"/>
              <a:ea typeface="Average"/>
              <a:cs typeface="Average"/>
              <a:sym typeface="Average"/>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6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450" name="Google Shape;450;p62"/>
          <p:cNvSpPr/>
          <p:nvPr/>
        </p:nvSpPr>
        <p:spPr>
          <a:xfrm>
            <a:off x="382700" y="3948950"/>
            <a:ext cx="8287500" cy="855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Average"/>
                <a:ea typeface="Average"/>
                <a:cs typeface="Average"/>
                <a:sym typeface="Average"/>
              </a:rPr>
              <a:t>New words</a:t>
            </a:r>
            <a:endParaRPr>
              <a:latin typeface="Average"/>
              <a:ea typeface="Average"/>
              <a:cs typeface="Average"/>
              <a:sym typeface="Average"/>
            </a:endParaRPr>
          </a:p>
          <a:p>
            <a:pPr indent="0" lvl="0" marL="0" rtl="0" algn="l">
              <a:spcBef>
                <a:spcPts val="0"/>
              </a:spcBef>
              <a:spcAft>
                <a:spcPts val="0"/>
              </a:spcAft>
              <a:buNone/>
            </a:pPr>
            <a:r>
              <a:t/>
            </a:r>
            <a:endParaRPr>
              <a:latin typeface="Average"/>
              <a:ea typeface="Average"/>
              <a:cs typeface="Average"/>
              <a:sym typeface="Average"/>
            </a:endParaRPr>
          </a:p>
          <a:p>
            <a:pPr indent="0" lvl="0" marL="0" rtl="0" algn="l">
              <a:spcBef>
                <a:spcPts val="0"/>
              </a:spcBef>
              <a:spcAft>
                <a:spcPts val="0"/>
              </a:spcAft>
              <a:buNone/>
            </a:pPr>
            <a:r>
              <a:t/>
            </a:r>
            <a:endParaRPr>
              <a:latin typeface="Average"/>
              <a:ea typeface="Average"/>
              <a:cs typeface="Average"/>
              <a:sym typeface="Average"/>
            </a:endParaRPr>
          </a:p>
        </p:txBody>
      </p:sp>
      <p:pic>
        <p:nvPicPr>
          <p:cNvPr id="451" name="Google Shape;451;p62"/>
          <p:cNvPicPr preferRelativeResize="0"/>
          <p:nvPr/>
        </p:nvPicPr>
        <p:blipFill>
          <a:blip r:embed="rId3">
            <a:alphaModFix/>
          </a:blip>
          <a:stretch>
            <a:fillRect/>
          </a:stretch>
        </p:blipFill>
        <p:spPr>
          <a:xfrm>
            <a:off x="0" y="291597"/>
            <a:ext cx="9144001" cy="3481607"/>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p6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457" name="Google Shape;457;p63"/>
          <p:cNvPicPr preferRelativeResize="0"/>
          <p:nvPr/>
        </p:nvPicPr>
        <p:blipFill>
          <a:blip r:embed="rId3">
            <a:alphaModFix/>
          </a:blip>
          <a:stretch>
            <a:fillRect/>
          </a:stretch>
        </p:blipFill>
        <p:spPr>
          <a:xfrm>
            <a:off x="0" y="291597"/>
            <a:ext cx="9144001" cy="3481607"/>
          </a:xfrm>
          <a:prstGeom prst="rect">
            <a:avLst/>
          </a:prstGeom>
          <a:noFill/>
          <a:ln>
            <a:noFill/>
          </a:ln>
        </p:spPr>
      </p:pic>
      <p:sp>
        <p:nvSpPr>
          <p:cNvPr id="458" name="Google Shape;458;p63"/>
          <p:cNvSpPr txBox="1"/>
          <p:nvPr/>
        </p:nvSpPr>
        <p:spPr>
          <a:xfrm>
            <a:off x="1040425" y="3935775"/>
            <a:ext cx="7340400" cy="82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3"/>
                </a:solidFill>
                <a:latin typeface="Average"/>
                <a:ea typeface="Average"/>
                <a:cs typeface="Average"/>
                <a:sym typeface="Average"/>
              </a:rPr>
              <a:t>What does Gloria’s taunting of Robbie tell us about their relationship?</a:t>
            </a:r>
            <a:endParaRPr sz="1800">
              <a:solidFill>
                <a:schemeClr val="accent3"/>
              </a:solidFill>
              <a:latin typeface="Average"/>
              <a:ea typeface="Average"/>
              <a:cs typeface="Average"/>
              <a:sym typeface="Average"/>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pic>
        <p:nvPicPr>
          <p:cNvPr id="463" name="Google Shape;463;p64"/>
          <p:cNvPicPr preferRelativeResize="0"/>
          <p:nvPr/>
        </p:nvPicPr>
        <p:blipFill>
          <a:blip r:embed="rId3">
            <a:alphaModFix/>
          </a:blip>
          <a:stretch>
            <a:fillRect/>
          </a:stretch>
        </p:blipFill>
        <p:spPr>
          <a:xfrm>
            <a:off x="0" y="291597"/>
            <a:ext cx="9144001" cy="3481607"/>
          </a:xfrm>
          <a:prstGeom prst="rect">
            <a:avLst/>
          </a:prstGeom>
          <a:noFill/>
          <a:ln>
            <a:noFill/>
          </a:ln>
        </p:spPr>
      </p:pic>
      <p:sp>
        <p:nvSpPr>
          <p:cNvPr id="464" name="Google Shape;464;p64"/>
          <p:cNvSpPr txBox="1"/>
          <p:nvPr/>
        </p:nvSpPr>
        <p:spPr>
          <a:xfrm>
            <a:off x="311700" y="3935775"/>
            <a:ext cx="7340400" cy="82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3"/>
                </a:solidFill>
                <a:latin typeface="Average"/>
                <a:ea typeface="Average"/>
                <a:cs typeface="Average"/>
                <a:sym typeface="Average"/>
              </a:rPr>
              <a:t>Find a phrase which means:</a:t>
            </a:r>
            <a:endParaRPr sz="1800">
              <a:solidFill>
                <a:schemeClr val="accent3"/>
              </a:solidFill>
              <a:latin typeface="Average"/>
              <a:ea typeface="Average"/>
              <a:cs typeface="Average"/>
              <a:sym typeface="Average"/>
            </a:endParaRPr>
          </a:p>
          <a:p>
            <a:pPr indent="-342900" lvl="0" marL="457200" rtl="0" algn="l">
              <a:spcBef>
                <a:spcPts val="0"/>
              </a:spcBef>
              <a:spcAft>
                <a:spcPts val="0"/>
              </a:spcAft>
              <a:buClr>
                <a:schemeClr val="accent3"/>
              </a:buClr>
              <a:buSzPts val="1800"/>
              <a:buFont typeface="Average"/>
              <a:buChar char="●"/>
            </a:pPr>
            <a:r>
              <a:rPr lang="en" sz="1800">
                <a:solidFill>
                  <a:schemeClr val="accent3"/>
                </a:solidFill>
                <a:latin typeface="Average"/>
                <a:ea typeface="Average"/>
                <a:cs typeface="Average"/>
                <a:sym typeface="Average"/>
              </a:rPr>
              <a:t>Not being thankful for someone’s kindness</a:t>
            </a:r>
            <a:endParaRPr sz="1800">
              <a:solidFill>
                <a:schemeClr val="accent3"/>
              </a:solidFill>
              <a:latin typeface="Average"/>
              <a:ea typeface="Average"/>
              <a:cs typeface="Average"/>
              <a:sym typeface="Average"/>
            </a:endParaRPr>
          </a:p>
          <a:p>
            <a:pPr indent="-342900" lvl="0" marL="457200" rtl="0" algn="l">
              <a:spcBef>
                <a:spcPts val="0"/>
              </a:spcBef>
              <a:spcAft>
                <a:spcPts val="0"/>
              </a:spcAft>
              <a:buClr>
                <a:schemeClr val="accent3"/>
              </a:buClr>
              <a:buSzPts val="1800"/>
              <a:buFont typeface="Average"/>
              <a:buChar char="●"/>
            </a:pPr>
            <a:r>
              <a:rPr lang="en" sz="1800">
                <a:solidFill>
                  <a:schemeClr val="accent3"/>
                </a:solidFill>
                <a:latin typeface="Average"/>
                <a:ea typeface="Average"/>
                <a:cs typeface="Average"/>
                <a:sym typeface="Average"/>
              </a:rPr>
              <a:t>Avoid someone by moving away from them quickly</a:t>
            </a:r>
            <a:endParaRPr sz="1800">
              <a:solidFill>
                <a:schemeClr val="accent3"/>
              </a:solidFill>
              <a:latin typeface="Average"/>
              <a:ea typeface="Average"/>
              <a:cs typeface="Average"/>
              <a:sym typeface="Average"/>
            </a:endParaRPr>
          </a:p>
          <a:p>
            <a:pPr indent="0" lvl="0" marL="457200" rtl="0" algn="l">
              <a:spcBef>
                <a:spcPts val="0"/>
              </a:spcBef>
              <a:spcAft>
                <a:spcPts val="0"/>
              </a:spcAft>
              <a:buNone/>
            </a:pPr>
            <a:r>
              <a:t/>
            </a:r>
            <a:endParaRPr sz="1800">
              <a:solidFill>
                <a:schemeClr val="accent3"/>
              </a:solidFill>
              <a:latin typeface="Average"/>
              <a:ea typeface="Average"/>
              <a:cs typeface="Average"/>
              <a:sym typeface="Average"/>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6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Who is Robbie?</a:t>
            </a:r>
            <a:endParaRPr/>
          </a:p>
          <a:p>
            <a:pPr indent="0" lvl="0" marL="0" rtl="0" algn="l">
              <a:spcBef>
                <a:spcPts val="0"/>
              </a:spcBef>
              <a:spcAft>
                <a:spcPts val="0"/>
              </a:spcAft>
              <a:buNone/>
            </a:pPr>
            <a:r>
              <a:rPr lang="en"/>
              <a:t>Who is Gloria?</a:t>
            </a:r>
            <a:endParaRPr/>
          </a:p>
          <a:p>
            <a:pPr indent="0" lvl="0" marL="0" rtl="0" algn="l">
              <a:spcBef>
                <a:spcPts val="0"/>
              </a:spcBef>
              <a:spcAft>
                <a:spcPts val="0"/>
              </a:spcAft>
              <a:buNone/>
            </a:pPr>
            <a:r>
              <a:rPr lang="en"/>
              <a:t>What has happened in the story so far?</a:t>
            </a:r>
            <a:endParaRPr/>
          </a:p>
        </p:txBody>
      </p:sp>
      <p:sp>
        <p:nvSpPr>
          <p:cNvPr id="470" name="Google Shape;470;p6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6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476" name="Google Shape;476;p66"/>
          <p:cNvSpPr/>
          <p:nvPr/>
        </p:nvSpPr>
        <p:spPr>
          <a:xfrm>
            <a:off x="382700" y="3948950"/>
            <a:ext cx="8287500" cy="855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Average"/>
                <a:ea typeface="Average"/>
                <a:cs typeface="Average"/>
                <a:sym typeface="Average"/>
              </a:rPr>
              <a:t>New words</a:t>
            </a:r>
            <a:endParaRPr>
              <a:latin typeface="Average"/>
              <a:ea typeface="Average"/>
              <a:cs typeface="Average"/>
              <a:sym typeface="Average"/>
            </a:endParaRPr>
          </a:p>
          <a:p>
            <a:pPr indent="0" lvl="0" marL="0" rtl="0" algn="l">
              <a:spcBef>
                <a:spcPts val="0"/>
              </a:spcBef>
              <a:spcAft>
                <a:spcPts val="0"/>
              </a:spcAft>
              <a:buNone/>
            </a:pPr>
            <a:r>
              <a:t/>
            </a:r>
            <a:endParaRPr>
              <a:latin typeface="Average"/>
              <a:ea typeface="Average"/>
              <a:cs typeface="Average"/>
              <a:sym typeface="Average"/>
            </a:endParaRPr>
          </a:p>
          <a:p>
            <a:pPr indent="0" lvl="0" marL="0" rtl="0" algn="l">
              <a:spcBef>
                <a:spcPts val="0"/>
              </a:spcBef>
              <a:spcAft>
                <a:spcPts val="0"/>
              </a:spcAft>
              <a:buNone/>
            </a:pPr>
            <a:r>
              <a:t/>
            </a:r>
            <a:endParaRPr>
              <a:latin typeface="Average"/>
              <a:ea typeface="Average"/>
              <a:cs typeface="Average"/>
              <a:sym typeface="Average"/>
            </a:endParaRPr>
          </a:p>
        </p:txBody>
      </p:sp>
      <p:pic>
        <p:nvPicPr>
          <p:cNvPr id="477" name="Google Shape;477;p66"/>
          <p:cNvPicPr preferRelativeResize="0"/>
          <p:nvPr/>
        </p:nvPicPr>
        <p:blipFill>
          <a:blip r:embed="rId3">
            <a:alphaModFix/>
          </a:blip>
          <a:stretch>
            <a:fillRect/>
          </a:stretch>
        </p:blipFill>
        <p:spPr>
          <a:xfrm>
            <a:off x="0" y="266090"/>
            <a:ext cx="9144001" cy="3532620"/>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6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483" name="Google Shape;483;p67"/>
          <p:cNvPicPr preferRelativeResize="0"/>
          <p:nvPr/>
        </p:nvPicPr>
        <p:blipFill>
          <a:blip r:embed="rId3">
            <a:alphaModFix/>
          </a:blip>
          <a:stretch>
            <a:fillRect/>
          </a:stretch>
        </p:blipFill>
        <p:spPr>
          <a:xfrm>
            <a:off x="0" y="266090"/>
            <a:ext cx="9144001" cy="3532620"/>
          </a:xfrm>
          <a:prstGeom prst="rect">
            <a:avLst/>
          </a:prstGeom>
          <a:noFill/>
          <a:ln>
            <a:noFill/>
          </a:ln>
        </p:spPr>
      </p:pic>
      <p:sp>
        <p:nvSpPr>
          <p:cNvPr id="484" name="Google Shape;484;p67"/>
          <p:cNvSpPr txBox="1"/>
          <p:nvPr/>
        </p:nvSpPr>
        <p:spPr>
          <a:xfrm>
            <a:off x="882575" y="3988400"/>
            <a:ext cx="7629900" cy="96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3"/>
                </a:solidFill>
                <a:latin typeface="Average"/>
                <a:ea typeface="Average"/>
                <a:cs typeface="Average"/>
                <a:sym typeface="Average"/>
              </a:rPr>
              <a:t>Gloria says ‘Bad boy!’ to Robbie. What is she treating him like now?</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rPr lang="en" sz="1800">
                <a:solidFill>
                  <a:schemeClr val="accent3"/>
                </a:solidFill>
                <a:latin typeface="Average"/>
                <a:ea typeface="Average"/>
                <a:cs typeface="Average"/>
                <a:sym typeface="Average"/>
              </a:rPr>
              <a:t>How does Robbie react? What does this tell you about him?</a:t>
            </a:r>
            <a:endParaRPr sz="1800">
              <a:solidFill>
                <a:schemeClr val="accent3"/>
              </a:solidFill>
              <a:latin typeface="Average"/>
              <a:ea typeface="Average"/>
              <a:cs typeface="Average"/>
              <a:sym typeface="Average"/>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p6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490" name="Google Shape;490;p68"/>
          <p:cNvSpPr/>
          <p:nvPr/>
        </p:nvSpPr>
        <p:spPr>
          <a:xfrm>
            <a:off x="382700" y="3948950"/>
            <a:ext cx="8287500" cy="855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Average"/>
                <a:ea typeface="Average"/>
                <a:cs typeface="Average"/>
                <a:sym typeface="Average"/>
              </a:rPr>
              <a:t>New words</a:t>
            </a:r>
            <a:endParaRPr>
              <a:latin typeface="Average"/>
              <a:ea typeface="Average"/>
              <a:cs typeface="Average"/>
              <a:sym typeface="Average"/>
            </a:endParaRPr>
          </a:p>
          <a:p>
            <a:pPr indent="0" lvl="0" marL="0" rtl="0" algn="l">
              <a:spcBef>
                <a:spcPts val="0"/>
              </a:spcBef>
              <a:spcAft>
                <a:spcPts val="0"/>
              </a:spcAft>
              <a:buNone/>
            </a:pPr>
            <a:r>
              <a:t/>
            </a:r>
            <a:endParaRPr>
              <a:latin typeface="Average"/>
              <a:ea typeface="Average"/>
              <a:cs typeface="Average"/>
              <a:sym typeface="Average"/>
            </a:endParaRPr>
          </a:p>
          <a:p>
            <a:pPr indent="0" lvl="0" marL="0" rtl="0" algn="l">
              <a:spcBef>
                <a:spcPts val="0"/>
              </a:spcBef>
              <a:spcAft>
                <a:spcPts val="0"/>
              </a:spcAft>
              <a:buNone/>
            </a:pPr>
            <a:r>
              <a:t/>
            </a:r>
            <a:endParaRPr>
              <a:latin typeface="Average"/>
              <a:ea typeface="Average"/>
              <a:cs typeface="Average"/>
              <a:sym typeface="Average"/>
            </a:endParaRPr>
          </a:p>
        </p:txBody>
      </p:sp>
      <p:pic>
        <p:nvPicPr>
          <p:cNvPr id="491" name="Google Shape;491;p68"/>
          <p:cNvPicPr preferRelativeResize="0"/>
          <p:nvPr/>
        </p:nvPicPr>
        <p:blipFill>
          <a:blip r:embed="rId3">
            <a:alphaModFix/>
          </a:blip>
          <a:stretch>
            <a:fillRect/>
          </a:stretch>
        </p:blipFill>
        <p:spPr>
          <a:xfrm>
            <a:off x="0" y="0"/>
            <a:ext cx="9144001" cy="3699000"/>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6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497" name="Google Shape;497;p69"/>
          <p:cNvPicPr preferRelativeResize="0"/>
          <p:nvPr/>
        </p:nvPicPr>
        <p:blipFill>
          <a:blip r:embed="rId3">
            <a:alphaModFix/>
          </a:blip>
          <a:stretch>
            <a:fillRect/>
          </a:stretch>
        </p:blipFill>
        <p:spPr>
          <a:xfrm>
            <a:off x="0" y="0"/>
            <a:ext cx="9144001" cy="3699000"/>
          </a:xfrm>
          <a:prstGeom prst="rect">
            <a:avLst/>
          </a:prstGeom>
          <a:noFill/>
          <a:ln>
            <a:noFill/>
          </a:ln>
        </p:spPr>
      </p:pic>
      <p:sp>
        <p:nvSpPr>
          <p:cNvPr id="498" name="Google Shape;498;p69"/>
          <p:cNvSpPr txBox="1"/>
          <p:nvPr/>
        </p:nvSpPr>
        <p:spPr>
          <a:xfrm>
            <a:off x="658950" y="4014725"/>
            <a:ext cx="7827000" cy="94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3"/>
                </a:solidFill>
                <a:latin typeface="Average"/>
                <a:ea typeface="Average"/>
                <a:cs typeface="Average"/>
                <a:sym typeface="Average"/>
              </a:rPr>
              <a:t>How does the author’s description of Robbie remind us that he is a robot?</a:t>
            </a:r>
            <a:endParaRPr sz="1800">
              <a:solidFill>
                <a:schemeClr val="accent3"/>
              </a:solidFill>
              <a:latin typeface="Average"/>
              <a:ea typeface="Average"/>
              <a:cs typeface="Average"/>
              <a:sym typeface="Average"/>
            </a:endParaRPr>
          </a:p>
        </p:txBody>
      </p:sp>
      <p:cxnSp>
        <p:nvCxnSpPr>
          <p:cNvPr id="499" name="Google Shape;499;p69"/>
          <p:cNvCxnSpPr/>
          <p:nvPr/>
        </p:nvCxnSpPr>
        <p:spPr>
          <a:xfrm flipH="1" rot="10800000">
            <a:off x="5162550" y="342750"/>
            <a:ext cx="3460800" cy="19200"/>
          </a:xfrm>
          <a:prstGeom prst="straightConnector1">
            <a:avLst/>
          </a:prstGeom>
          <a:noFill/>
          <a:ln cap="flat" cmpd="sng" w="38100">
            <a:solidFill>
              <a:schemeClr val="dk2"/>
            </a:solidFill>
            <a:prstDash val="solid"/>
            <a:round/>
            <a:headEnd len="med" w="med" type="none"/>
            <a:tailEnd len="med" w="med" type="none"/>
          </a:ln>
        </p:spPr>
      </p:cxnSp>
      <p:cxnSp>
        <p:nvCxnSpPr>
          <p:cNvPr id="500" name="Google Shape;500;p69"/>
          <p:cNvCxnSpPr/>
          <p:nvPr/>
        </p:nvCxnSpPr>
        <p:spPr>
          <a:xfrm flipH="1" rot="10800000">
            <a:off x="95250" y="634900"/>
            <a:ext cx="2101800" cy="25500"/>
          </a:xfrm>
          <a:prstGeom prst="straightConnector1">
            <a:avLst/>
          </a:prstGeom>
          <a:noFill/>
          <a:ln cap="flat" cmpd="sng" w="38100">
            <a:solidFill>
              <a:schemeClr val="dk2"/>
            </a:solidFill>
            <a:prstDash val="solid"/>
            <a:round/>
            <a:headEnd len="med" w="med" type="none"/>
            <a:tailEnd len="med" w="med" type="none"/>
          </a:ln>
        </p:spPr>
      </p:cxnSp>
      <p:cxnSp>
        <p:nvCxnSpPr>
          <p:cNvPr id="501" name="Google Shape;501;p69"/>
          <p:cNvCxnSpPr/>
          <p:nvPr/>
        </p:nvCxnSpPr>
        <p:spPr>
          <a:xfrm flipH="1" rot="10800000">
            <a:off x="3136900" y="641200"/>
            <a:ext cx="2552700" cy="19200"/>
          </a:xfrm>
          <a:prstGeom prst="straightConnector1">
            <a:avLst/>
          </a:prstGeom>
          <a:noFill/>
          <a:ln cap="flat" cmpd="sng" w="38100">
            <a:solidFill>
              <a:schemeClr val="dk2"/>
            </a:solidFill>
            <a:prstDash val="solid"/>
            <a:round/>
            <a:headEnd len="med" w="med" type="none"/>
            <a:tailEnd len="med" w="med" type="none"/>
          </a:ln>
        </p:spPr>
      </p:cxnSp>
      <p:cxnSp>
        <p:nvCxnSpPr>
          <p:cNvPr id="502" name="Google Shape;502;p69"/>
          <p:cNvCxnSpPr/>
          <p:nvPr/>
        </p:nvCxnSpPr>
        <p:spPr>
          <a:xfrm flipH="1" rot="10800000">
            <a:off x="882650" y="1822500"/>
            <a:ext cx="4013100" cy="36600"/>
          </a:xfrm>
          <a:prstGeom prst="straightConnector1">
            <a:avLst/>
          </a:prstGeom>
          <a:noFill/>
          <a:ln cap="flat" cmpd="sng" w="38100">
            <a:solidFill>
              <a:schemeClr val="dk2"/>
            </a:solidFill>
            <a:prstDash val="solid"/>
            <a:round/>
            <a:headEnd len="med" w="med" type="none"/>
            <a:tailEnd len="med" w="med" type="none"/>
          </a:ln>
        </p:spPr>
      </p:cxnSp>
      <p:cxnSp>
        <p:nvCxnSpPr>
          <p:cNvPr id="503" name="Google Shape;503;p69"/>
          <p:cNvCxnSpPr/>
          <p:nvPr/>
        </p:nvCxnSpPr>
        <p:spPr>
          <a:xfrm flipH="1" rot="10800000">
            <a:off x="876300" y="3314800"/>
            <a:ext cx="7823400" cy="12600"/>
          </a:xfrm>
          <a:prstGeom prst="straightConnector1">
            <a:avLst/>
          </a:prstGeom>
          <a:noFill/>
          <a:ln cap="flat" cmpd="sng" w="38100">
            <a:solidFill>
              <a:schemeClr val="dk2"/>
            </a:solidFill>
            <a:prstDash val="solid"/>
            <a:round/>
            <a:headEnd len="med" w="med" type="none"/>
            <a:tailEnd len="med" w="med" type="none"/>
          </a:ln>
        </p:spPr>
      </p:cxn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id="508" name="Google Shape;508;p7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Point: The author’s descriptions makes it clear that Robbie is a robot.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Evidence: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Explanation: </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
        <p:nvSpPr>
          <p:cNvPr id="513" name="Google Shape;513;p7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514" name="Google Shape;514;p71"/>
          <p:cNvPicPr preferRelativeResize="0"/>
          <p:nvPr/>
        </p:nvPicPr>
        <p:blipFill>
          <a:blip r:embed="rId3">
            <a:alphaModFix/>
          </a:blip>
          <a:stretch>
            <a:fillRect/>
          </a:stretch>
        </p:blipFill>
        <p:spPr>
          <a:xfrm>
            <a:off x="0" y="0"/>
            <a:ext cx="9144001" cy="3699000"/>
          </a:xfrm>
          <a:prstGeom prst="rect">
            <a:avLst/>
          </a:prstGeom>
          <a:noFill/>
          <a:ln>
            <a:noFill/>
          </a:ln>
        </p:spPr>
      </p:pic>
      <p:cxnSp>
        <p:nvCxnSpPr>
          <p:cNvPr id="515" name="Google Shape;515;p71"/>
          <p:cNvCxnSpPr/>
          <p:nvPr/>
        </p:nvCxnSpPr>
        <p:spPr>
          <a:xfrm flipH="1" rot="10800000">
            <a:off x="2842650" y="357650"/>
            <a:ext cx="1026000" cy="13200"/>
          </a:xfrm>
          <a:prstGeom prst="straightConnector1">
            <a:avLst/>
          </a:prstGeom>
          <a:noFill/>
          <a:ln cap="flat" cmpd="sng" w="38100">
            <a:solidFill>
              <a:schemeClr val="dk2"/>
            </a:solidFill>
            <a:prstDash val="solid"/>
            <a:round/>
            <a:headEnd len="med" w="med" type="none"/>
            <a:tailEnd len="med" w="med" type="none"/>
          </a:ln>
        </p:spPr>
      </p:cxnSp>
      <p:sp>
        <p:nvSpPr>
          <p:cNvPr id="516" name="Google Shape;516;p71"/>
          <p:cNvSpPr txBox="1"/>
          <p:nvPr/>
        </p:nvSpPr>
        <p:spPr>
          <a:xfrm>
            <a:off x="724725" y="3962100"/>
            <a:ext cx="8520600" cy="86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3"/>
                </a:solidFill>
                <a:latin typeface="Average"/>
                <a:ea typeface="Average"/>
                <a:cs typeface="Average"/>
                <a:sym typeface="Average"/>
              </a:rPr>
              <a:t>What do you think the underlined word means?</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rPr i="1" lang="en" sz="1800">
                <a:solidFill>
                  <a:schemeClr val="accent3"/>
                </a:solidFill>
                <a:latin typeface="Average"/>
                <a:ea typeface="Average"/>
                <a:cs typeface="Average"/>
                <a:sym typeface="Average"/>
              </a:rPr>
              <a:t>Clue: think about the meaning of connected words, like ‘obey’</a:t>
            </a:r>
            <a:endParaRPr i="1" sz="1800">
              <a:solidFill>
                <a:schemeClr val="accent3"/>
              </a:solidFill>
              <a:latin typeface="Average"/>
              <a:ea typeface="Average"/>
              <a:cs typeface="Average"/>
              <a:sym typeface="Average"/>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7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522" name="Google Shape;522;p72"/>
          <p:cNvSpPr/>
          <p:nvPr/>
        </p:nvSpPr>
        <p:spPr>
          <a:xfrm>
            <a:off x="382700" y="3948950"/>
            <a:ext cx="8287500" cy="855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Average"/>
                <a:ea typeface="Average"/>
                <a:cs typeface="Average"/>
                <a:sym typeface="Average"/>
              </a:rPr>
              <a:t>New words</a:t>
            </a:r>
            <a:endParaRPr>
              <a:latin typeface="Average"/>
              <a:ea typeface="Average"/>
              <a:cs typeface="Average"/>
              <a:sym typeface="Average"/>
            </a:endParaRPr>
          </a:p>
          <a:p>
            <a:pPr indent="0" lvl="0" marL="0" rtl="0" algn="l">
              <a:spcBef>
                <a:spcPts val="0"/>
              </a:spcBef>
              <a:spcAft>
                <a:spcPts val="0"/>
              </a:spcAft>
              <a:buNone/>
            </a:pPr>
            <a:r>
              <a:t/>
            </a:r>
            <a:endParaRPr>
              <a:latin typeface="Average"/>
              <a:ea typeface="Average"/>
              <a:cs typeface="Average"/>
              <a:sym typeface="Average"/>
            </a:endParaRPr>
          </a:p>
          <a:p>
            <a:pPr indent="0" lvl="0" marL="0" rtl="0" algn="l">
              <a:spcBef>
                <a:spcPts val="0"/>
              </a:spcBef>
              <a:spcAft>
                <a:spcPts val="0"/>
              </a:spcAft>
              <a:buNone/>
            </a:pPr>
            <a:r>
              <a:t/>
            </a:r>
            <a:endParaRPr>
              <a:latin typeface="Average"/>
              <a:ea typeface="Average"/>
              <a:cs typeface="Average"/>
              <a:sym typeface="Average"/>
            </a:endParaRPr>
          </a:p>
        </p:txBody>
      </p:sp>
      <p:pic>
        <p:nvPicPr>
          <p:cNvPr id="523" name="Google Shape;523;p72"/>
          <p:cNvPicPr preferRelativeResize="0"/>
          <p:nvPr/>
        </p:nvPicPr>
        <p:blipFill>
          <a:blip r:embed="rId3">
            <a:alphaModFix/>
          </a:blip>
          <a:stretch>
            <a:fillRect/>
          </a:stretch>
        </p:blipFill>
        <p:spPr>
          <a:xfrm>
            <a:off x="0" y="0"/>
            <a:ext cx="9144001" cy="3948950"/>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7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529" name="Google Shape;529;p73"/>
          <p:cNvPicPr preferRelativeResize="0"/>
          <p:nvPr/>
        </p:nvPicPr>
        <p:blipFill>
          <a:blip r:embed="rId3">
            <a:alphaModFix/>
          </a:blip>
          <a:stretch>
            <a:fillRect/>
          </a:stretch>
        </p:blipFill>
        <p:spPr>
          <a:xfrm>
            <a:off x="0" y="0"/>
            <a:ext cx="9144001" cy="3948950"/>
          </a:xfrm>
          <a:prstGeom prst="rect">
            <a:avLst/>
          </a:prstGeom>
          <a:noFill/>
          <a:ln>
            <a:noFill/>
          </a:ln>
        </p:spPr>
      </p:pic>
      <p:sp>
        <p:nvSpPr>
          <p:cNvPr id="530" name="Google Shape;530;p73"/>
          <p:cNvSpPr txBox="1"/>
          <p:nvPr/>
        </p:nvSpPr>
        <p:spPr>
          <a:xfrm>
            <a:off x="454650" y="4185725"/>
            <a:ext cx="8234700" cy="74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accent3"/>
                </a:solidFill>
                <a:latin typeface="Average"/>
                <a:ea typeface="Average"/>
                <a:cs typeface="Average"/>
                <a:sym typeface="Average"/>
              </a:rPr>
              <a:t>Is Robbie’s </a:t>
            </a:r>
            <a:r>
              <a:rPr lang="en" sz="2400">
                <a:solidFill>
                  <a:schemeClr val="accent3"/>
                </a:solidFill>
                <a:latin typeface="Average"/>
                <a:ea typeface="Average"/>
                <a:cs typeface="Average"/>
                <a:sym typeface="Average"/>
              </a:rPr>
              <a:t>reaction</a:t>
            </a:r>
            <a:r>
              <a:rPr lang="en" sz="2400">
                <a:solidFill>
                  <a:schemeClr val="accent3"/>
                </a:solidFill>
                <a:latin typeface="Average"/>
                <a:ea typeface="Average"/>
                <a:cs typeface="Average"/>
                <a:sym typeface="Average"/>
              </a:rPr>
              <a:t> to being accused of peeking a surprise to you? If so, why?</a:t>
            </a:r>
            <a:endParaRPr sz="2400">
              <a:solidFill>
                <a:schemeClr val="accent3"/>
              </a:solidFill>
              <a:latin typeface="Average"/>
              <a:ea typeface="Average"/>
              <a:cs typeface="Average"/>
              <a:sym typeface="Average"/>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sp>
        <p:nvSpPr>
          <p:cNvPr id="535" name="Google Shape;535;p7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536" name="Google Shape;536;p74"/>
          <p:cNvSpPr/>
          <p:nvPr/>
        </p:nvSpPr>
        <p:spPr>
          <a:xfrm>
            <a:off x="382700" y="3948950"/>
            <a:ext cx="8287500" cy="855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Average"/>
                <a:ea typeface="Average"/>
                <a:cs typeface="Average"/>
                <a:sym typeface="Average"/>
              </a:rPr>
              <a:t>New words</a:t>
            </a:r>
            <a:endParaRPr>
              <a:latin typeface="Average"/>
              <a:ea typeface="Average"/>
              <a:cs typeface="Average"/>
              <a:sym typeface="Average"/>
            </a:endParaRPr>
          </a:p>
          <a:p>
            <a:pPr indent="0" lvl="0" marL="0" rtl="0" algn="l">
              <a:spcBef>
                <a:spcPts val="0"/>
              </a:spcBef>
              <a:spcAft>
                <a:spcPts val="0"/>
              </a:spcAft>
              <a:buNone/>
            </a:pPr>
            <a:r>
              <a:t/>
            </a:r>
            <a:endParaRPr>
              <a:latin typeface="Average"/>
              <a:ea typeface="Average"/>
              <a:cs typeface="Average"/>
              <a:sym typeface="Average"/>
            </a:endParaRPr>
          </a:p>
          <a:p>
            <a:pPr indent="0" lvl="0" marL="0" rtl="0" algn="l">
              <a:spcBef>
                <a:spcPts val="0"/>
              </a:spcBef>
              <a:spcAft>
                <a:spcPts val="0"/>
              </a:spcAft>
              <a:buNone/>
            </a:pPr>
            <a:r>
              <a:t/>
            </a:r>
            <a:endParaRPr>
              <a:latin typeface="Average"/>
              <a:ea typeface="Average"/>
              <a:cs typeface="Average"/>
              <a:sym typeface="Average"/>
            </a:endParaRPr>
          </a:p>
        </p:txBody>
      </p:sp>
      <p:pic>
        <p:nvPicPr>
          <p:cNvPr id="537" name="Google Shape;537;p74"/>
          <p:cNvPicPr preferRelativeResize="0"/>
          <p:nvPr/>
        </p:nvPicPr>
        <p:blipFill>
          <a:blip r:embed="rId3">
            <a:alphaModFix/>
          </a:blip>
          <a:stretch>
            <a:fillRect/>
          </a:stretch>
        </p:blipFill>
        <p:spPr>
          <a:xfrm>
            <a:off x="0" y="677813"/>
            <a:ext cx="9144001" cy="2945975"/>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1" name="Shape 541"/>
        <p:cNvGrpSpPr/>
        <p:nvPr/>
      </p:nvGrpSpPr>
      <p:grpSpPr>
        <a:xfrm>
          <a:off x="0" y="0"/>
          <a:ext cx="0" cy="0"/>
          <a:chOff x="0" y="0"/>
          <a:chExt cx="0" cy="0"/>
        </a:xfrm>
      </p:grpSpPr>
      <p:sp>
        <p:nvSpPr>
          <p:cNvPr id="542" name="Google Shape;542;p7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543" name="Google Shape;543;p75"/>
          <p:cNvSpPr/>
          <p:nvPr/>
        </p:nvSpPr>
        <p:spPr>
          <a:xfrm>
            <a:off x="428250" y="4393750"/>
            <a:ext cx="8287500" cy="855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Average"/>
                <a:ea typeface="Average"/>
                <a:cs typeface="Average"/>
                <a:sym typeface="Average"/>
              </a:rPr>
              <a:t>New words</a:t>
            </a:r>
            <a:endParaRPr>
              <a:latin typeface="Average"/>
              <a:ea typeface="Average"/>
              <a:cs typeface="Average"/>
              <a:sym typeface="Average"/>
            </a:endParaRPr>
          </a:p>
          <a:p>
            <a:pPr indent="0" lvl="0" marL="0" rtl="0" algn="l">
              <a:spcBef>
                <a:spcPts val="0"/>
              </a:spcBef>
              <a:spcAft>
                <a:spcPts val="0"/>
              </a:spcAft>
              <a:buNone/>
            </a:pPr>
            <a:r>
              <a:t/>
            </a:r>
            <a:endParaRPr>
              <a:latin typeface="Average"/>
              <a:ea typeface="Average"/>
              <a:cs typeface="Average"/>
              <a:sym typeface="Average"/>
            </a:endParaRPr>
          </a:p>
          <a:p>
            <a:pPr indent="0" lvl="0" marL="0" rtl="0" algn="l">
              <a:spcBef>
                <a:spcPts val="0"/>
              </a:spcBef>
              <a:spcAft>
                <a:spcPts val="0"/>
              </a:spcAft>
              <a:buNone/>
            </a:pPr>
            <a:r>
              <a:t/>
            </a:r>
            <a:endParaRPr>
              <a:latin typeface="Average"/>
              <a:ea typeface="Average"/>
              <a:cs typeface="Average"/>
              <a:sym typeface="Average"/>
            </a:endParaRPr>
          </a:p>
        </p:txBody>
      </p:sp>
      <p:pic>
        <p:nvPicPr>
          <p:cNvPr id="544" name="Google Shape;544;p75"/>
          <p:cNvPicPr preferRelativeResize="0"/>
          <p:nvPr/>
        </p:nvPicPr>
        <p:blipFill>
          <a:blip r:embed="rId3">
            <a:alphaModFix/>
          </a:blip>
          <a:stretch>
            <a:fillRect/>
          </a:stretch>
        </p:blipFill>
        <p:spPr>
          <a:xfrm>
            <a:off x="0" y="-5"/>
            <a:ext cx="9144001" cy="4310561"/>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sp>
        <p:nvSpPr>
          <p:cNvPr id="549" name="Google Shape;549;p7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550" name="Google Shape;550;p76"/>
          <p:cNvPicPr preferRelativeResize="0"/>
          <p:nvPr/>
        </p:nvPicPr>
        <p:blipFill>
          <a:blip r:embed="rId3">
            <a:alphaModFix/>
          </a:blip>
          <a:stretch>
            <a:fillRect/>
          </a:stretch>
        </p:blipFill>
        <p:spPr>
          <a:xfrm>
            <a:off x="0" y="-5"/>
            <a:ext cx="9144001" cy="4310561"/>
          </a:xfrm>
          <a:prstGeom prst="rect">
            <a:avLst/>
          </a:prstGeom>
          <a:noFill/>
          <a:ln>
            <a:noFill/>
          </a:ln>
        </p:spPr>
      </p:pic>
      <p:sp>
        <p:nvSpPr>
          <p:cNvPr id="551" name="Google Shape;551;p76"/>
          <p:cNvSpPr txBox="1"/>
          <p:nvPr/>
        </p:nvSpPr>
        <p:spPr>
          <a:xfrm>
            <a:off x="257250" y="4409350"/>
            <a:ext cx="8629500" cy="60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3"/>
                </a:solidFill>
                <a:latin typeface="Average"/>
                <a:ea typeface="Average"/>
                <a:cs typeface="Average"/>
                <a:sym typeface="Average"/>
              </a:rPr>
              <a:t>How does the writer show that Robbie cares about Gloria’s </a:t>
            </a:r>
            <a:r>
              <a:rPr lang="en" sz="1800">
                <a:solidFill>
                  <a:schemeClr val="accent3"/>
                </a:solidFill>
                <a:latin typeface="Average"/>
                <a:ea typeface="Average"/>
                <a:cs typeface="Average"/>
                <a:sym typeface="Average"/>
              </a:rPr>
              <a:t>safety</a:t>
            </a:r>
            <a:r>
              <a:rPr lang="en" sz="1800">
                <a:solidFill>
                  <a:schemeClr val="accent3"/>
                </a:solidFill>
                <a:latin typeface="Average"/>
                <a:ea typeface="Average"/>
                <a:cs typeface="Average"/>
                <a:sym typeface="Average"/>
              </a:rPr>
              <a:t>? Give two examples.</a:t>
            </a:r>
            <a:endParaRPr sz="1800">
              <a:solidFill>
                <a:schemeClr val="accent3"/>
              </a:solidFill>
              <a:latin typeface="Average"/>
              <a:ea typeface="Average"/>
              <a:cs typeface="Average"/>
              <a:sym typeface="Average"/>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p77"/>
          <p:cNvSpPr/>
          <p:nvPr/>
        </p:nvSpPr>
        <p:spPr>
          <a:xfrm>
            <a:off x="428250" y="4130675"/>
            <a:ext cx="8287500" cy="855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Average"/>
                <a:ea typeface="Average"/>
                <a:cs typeface="Average"/>
                <a:sym typeface="Average"/>
              </a:rPr>
              <a:t>New words</a:t>
            </a:r>
            <a:endParaRPr>
              <a:latin typeface="Average"/>
              <a:ea typeface="Average"/>
              <a:cs typeface="Average"/>
              <a:sym typeface="Average"/>
            </a:endParaRPr>
          </a:p>
          <a:p>
            <a:pPr indent="0" lvl="0" marL="0" rtl="0" algn="l">
              <a:spcBef>
                <a:spcPts val="0"/>
              </a:spcBef>
              <a:spcAft>
                <a:spcPts val="0"/>
              </a:spcAft>
              <a:buNone/>
            </a:pPr>
            <a:r>
              <a:t/>
            </a:r>
            <a:endParaRPr>
              <a:latin typeface="Average"/>
              <a:ea typeface="Average"/>
              <a:cs typeface="Average"/>
              <a:sym typeface="Average"/>
            </a:endParaRPr>
          </a:p>
          <a:p>
            <a:pPr indent="0" lvl="0" marL="0" rtl="0" algn="l">
              <a:spcBef>
                <a:spcPts val="0"/>
              </a:spcBef>
              <a:spcAft>
                <a:spcPts val="0"/>
              </a:spcAft>
              <a:buNone/>
            </a:pPr>
            <a:r>
              <a:t/>
            </a:r>
            <a:endParaRPr>
              <a:latin typeface="Average"/>
              <a:ea typeface="Average"/>
              <a:cs typeface="Average"/>
              <a:sym typeface="Average"/>
            </a:endParaRPr>
          </a:p>
        </p:txBody>
      </p:sp>
      <p:pic>
        <p:nvPicPr>
          <p:cNvPr id="557" name="Google Shape;557;p77"/>
          <p:cNvPicPr preferRelativeResize="0"/>
          <p:nvPr/>
        </p:nvPicPr>
        <p:blipFill>
          <a:blip r:embed="rId3">
            <a:alphaModFix/>
          </a:blip>
          <a:stretch>
            <a:fillRect/>
          </a:stretch>
        </p:blipFill>
        <p:spPr>
          <a:xfrm>
            <a:off x="834738" y="99775"/>
            <a:ext cx="7474531" cy="3825876"/>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1" name="Shape 561"/>
        <p:cNvGrpSpPr/>
        <p:nvPr/>
      </p:nvGrpSpPr>
      <p:grpSpPr>
        <a:xfrm>
          <a:off x="0" y="0"/>
          <a:ext cx="0" cy="0"/>
          <a:chOff x="0" y="0"/>
          <a:chExt cx="0" cy="0"/>
        </a:xfrm>
      </p:grpSpPr>
      <p:pic>
        <p:nvPicPr>
          <p:cNvPr id="562" name="Google Shape;562;p78"/>
          <p:cNvPicPr preferRelativeResize="0"/>
          <p:nvPr/>
        </p:nvPicPr>
        <p:blipFill>
          <a:blip r:embed="rId3">
            <a:alphaModFix/>
          </a:blip>
          <a:stretch>
            <a:fillRect/>
          </a:stretch>
        </p:blipFill>
        <p:spPr>
          <a:xfrm>
            <a:off x="834738" y="99775"/>
            <a:ext cx="7474531" cy="3825876"/>
          </a:xfrm>
          <a:prstGeom prst="rect">
            <a:avLst/>
          </a:prstGeom>
          <a:noFill/>
          <a:ln>
            <a:noFill/>
          </a:ln>
        </p:spPr>
      </p:pic>
      <p:cxnSp>
        <p:nvCxnSpPr>
          <p:cNvPr id="563" name="Google Shape;563;p78"/>
          <p:cNvCxnSpPr/>
          <p:nvPr/>
        </p:nvCxnSpPr>
        <p:spPr>
          <a:xfrm>
            <a:off x="4776375" y="502400"/>
            <a:ext cx="2223300" cy="13200"/>
          </a:xfrm>
          <a:prstGeom prst="straightConnector1">
            <a:avLst/>
          </a:prstGeom>
          <a:noFill/>
          <a:ln cap="flat" cmpd="sng" w="38100">
            <a:solidFill>
              <a:schemeClr val="dk2"/>
            </a:solidFill>
            <a:prstDash val="solid"/>
            <a:round/>
            <a:headEnd len="med" w="med" type="none"/>
            <a:tailEnd len="med" w="med" type="none"/>
          </a:ln>
        </p:spPr>
      </p:cxnSp>
      <p:cxnSp>
        <p:nvCxnSpPr>
          <p:cNvPr id="564" name="Google Shape;564;p78"/>
          <p:cNvCxnSpPr/>
          <p:nvPr/>
        </p:nvCxnSpPr>
        <p:spPr>
          <a:xfrm flipH="1" rot="10800000">
            <a:off x="1482225" y="1830925"/>
            <a:ext cx="1228800" cy="7800"/>
          </a:xfrm>
          <a:prstGeom prst="straightConnector1">
            <a:avLst/>
          </a:prstGeom>
          <a:noFill/>
          <a:ln cap="flat" cmpd="sng" w="38100">
            <a:solidFill>
              <a:schemeClr val="dk2"/>
            </a:solidFill>
            <a:prstDash val="solid"/>
            <a:round/>
            <a:headEnd len="med" w="med" type="none"/>
            <a:tailEnd len="med" w="med" type="none"/>
          </a:ln>
        </p:spPr>
      </p:cxnSp>
      <p:cxnSp>
        <p:nvCxnSpPr>
          <p:cNvPr id="565" name="Google Shape;565;p78"/>
          <p:cNvCxnSpPr/>
          <p:nvPr/>
        </p:nvCxnSpPr>
        <p:spPr>
          <a:xfrm flipH="1" rot="10800000">
            <a:off x="1397825" y="2712525"/>
            <a:ext cx="3431100" cy="2100"/>
          </a:xfrm>
          <a:prstGeom prst="straightConnector1">
            <a:avLst/>
          </a:prstGeom>
          <a:noFill/>
          <a:ln cap="flat" cmpd="sng" w="38100">
            <a:solidFill>
              <a:schemeClr val="dk2"/>
            </a:solidFill>
            <a:prstDash val="solid"/>
            <a:round/>
            <a:headEnd len="med" w="med" type="none"/>
            <a:tailEnd len="med" w="med" type="none"/>
          </a:ln>
        </p:spPr>
      </p:cxnSp>
      <p:cxnSp>
        <p:nvCxnSpPr>
          <p:cNvPr id="566" name="Google Shape;566;p78"/>
          <p:cNvCxnSpPr/>
          <p:nvPr/>
        </p:nvCxnSpPr>
        <p:spPr>
          <a:xfrm>
            <a:off x="918775" y="3840475"/>
            <a:ext cx="1634400" cy="3300"/>
          </a:xfrm>
          <a:prstGeom prst="straightConnector1">
            <a:avLst/>
          </a:prstGeom>
          <a:noFill/>
          <a:ln cap="flat" cmpd="sng" w="38100">
            <a:solidFill>
              <a:schemeClr val="dk2"/>
            </a:solidFill>
            <a:prstDash val="solid"/>
            <a:round/>
            <a:headEnd len="med" w="med" type="none"/>
            <a:tailEnd len="med" w="med" type="none"/>
          </a:ln>
        </p:spPr>
      </p:cxnSp>
      <p:sp>
        <p:nvSpPr>
          <p:cNvPr id="567" name="Google Shape;567;p78"/>
          <p:cNvSpPr txBox="1"/>
          <p:nvPr/>
        </p:nvSpPr>
        <p:spPr>
          <a:xfrm>
            <a:off x="1566625" y="4133100"/>
            <a:ext cx="6445800" cy="61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3"/>
                </a:solidFill>
                <a:latin typeface="Average"/>
                <a:ea typeface="Average"/>
                <a:cs typeface="Average"/>
                <a:sym typeface="Average"/>
              </a:rPr>
              <a:t>Why doesn’t Robbie just tell Gloria what he wants? Why does he use gestures and actions?</a:t>
            </a:r>
            <a:endParaRPr sz="1800">
              <a:solidFill>
                <a:schemeClr val="accent3"/>
              </a:solidFill>
              <a:latin typeface="Average"/>
              <a:ea typeface="Average"/>
              <a:cs typeface="Average"/>
              <a:sym typeface="Average"/>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p79"/>
          <p:cNvSpPr/>
          <p:nvPr/>
        </p:nvSpPr>
        <p:spPr>
          <a:xfrm>
            <a:off x="428250" y="4130675"/>
            <a:ext cx="8287500" cy="855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Average"/>
                <a:ea typeface="Average"/>
                <a:cs typeface="Average"/>
                <a:sym typeface="Average"/>
              </a:rPr>
              <a:t>New words</a:t>
            </a:r>
            <a:endParaRPr>
              <a:latin typeface="Average"/>
              <a:ea typeface="Average"/>
              <a:cs typeface="Average"/>
              <a:sym typeface="Average"/>
            </a:endParaRPr>
          </a:p>
          <a:p>
            <a:pPr indent="0" lvl="0" marL="0" rtl="0" algn="l">
              <a:spcBef>
                <a:spcPts val="0"/>
              </a:spcBef>
              <a:spcAft>
                <a:spcPts val="0"/>
              </a:spcAft>
              <a:buNone/>
            </a:pPr>
            <a:r>
              <a:t/>
            </a:r>
            <a:endParaRPr>
              <a:latin typeface="Average"/>
              <a:ea typeface="Average"/>
              <a:cs typeface="Average"/>
              <a:sym typeface="Average"/>
            </a:endParaRPr>
          </a:p>
          <a:p>
            <a:pPr indent="0" lvl="0" marL="0" rtl="0" algn="l">
              <a:spcBef>
                <a:spcPts val="0"/>
              </a:spcBef>
              <a:spcAft>
                <a:spcPts val="0"/>
              </a:spcAft>
              <a:buNone/>
            </a:pPr>
            <a:r>
              <a:t/>
            </a:r>
            <a:endParaRPr>
              <a:latin typeface="Average"/>
              <a:ea typeface="Average"/>
              <a:cs typeface="Average"/>
              <a:sym typeface="Average"/>
            </a:endParaRPr>
          </a:p>
        </p:txBody>
      </p:sp>
      <p:pic>
        <p:nvPicPr>
          <p:cNvPr id="573" name="Google Shape;573;p79"/>
          <p:cNvPicPr preferRelativeResize="0"/>
          <p:nvPr/>
        </p:nvPicPr>
        <p:blipFill>
          <a:blip r:embed="rId3">
            <a:alphaModFix/>
          </a:blip>
          <a:stretch>
            <a:fillRect/>
          </a:stretch>
        </p:blipFill>
        <p:spPr>
          <a:xfrm>
            <a:off x="152400" y="1073225"/>
            <a:ext cx="8839201" cy="1639629"/>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pic>
        <p:nvPicPr>
          <p:cNvPr id="578" name="Google Shape;578;p80"/>
          <p:cNvPicPr preferRelativeResize="0"/>
          <p:nvPr/>
        </p:nvPicPr>
        <p:blipFill>
          <a:blip r:embed="rId3">
            <a:alphaModFix/>
          </a:blip>
          <a:stretch>
            <a:fillRect/>
          </a:stretch>
        </p:blipFill>
        <p:spPr>
          <a:xfrm>
            <a:off x="152400" y="1073225"/>
            <a:ext cx="8839201" cy="1639629"/>
          </a:xfrm>
          <a:prstGeom prst="rect">
            <a:avLst/>
          </a:prstGeom>
          <a:noFill/>
          <a:ln>
            <a:noFill/>
          </a:ln>
        </p:spPr>
      </p:pic>
      <p:sp>
        <p:nvSpPr>
          <p:cNvPr id="579" name="Google Shape;579;p80"/>
          <p:cNvSpPr txBox="1"/>
          <p:nvPr/>
        </p:nvSpPr>
        <p:spPr>
          <a:xfrm>
            <a:off x="533550" y="2962325"/>
            <a:ext cx="8076900" cy="180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300">
                <a:solidFill>
                  <a:schemeClr val="accent3"/>
                </a:solidFill>
                <a:latin typeface="Average"/>
                <a:ea typeface="Average"/>
                <a:cs typeface="Average"/>
                <a:sym typeface="Average"/>
              </a:rPr>
              <a:t>Opinion:</a:t>
            </a:r>
            <a:endParaRPr sz="2300">
              <a:solidFill>
                <a:schemeClr val="accent3"/>
              </a:solidFill>
              <a:latin typeface="Average"/>
              <a:ea typeface="Average"/>
              <a:cs typeface="Average"/>
              <a:sym typeface="Average"/>
            </a:endParaRPr>
          </a:p>
          <a:p>
            <a:pPr indent="0" lvl="0" marL="0" rtl="0" algn="l">
              <a:spcBef>
                <a:spcPts val="0"/>
              </a:spcBef>
              <a:spcAft>
                <a:spcPts val="0"/>
              </a:spcAft>
              <a:buNone/>
            </a:pPr>
            <a:r>
              <a:t/>
            </a:r>
            <a:endParaRPr sz="2300">
              <a:solidFill>
                <a:schemeClr val="accent3"/>
              </a:solidFill>
              <a:latin typeface="Average"/>
              <a:ea typeface="Average"/>
              <a:cs typeface="Average"/>
              <a:sym typeface="Average"/>
            </a:endParaRPr>
          </a:p>
          <a:p>
            <a:pPr indent="0" lvl="0" marL="0" rtl="0" algn="l">
              <a:spcBef>
                <a:spcPts val="0"/>
              </a:spcBef>
              <a:spcAft>
                <a:spcPts val="0"/>
              </a:spcAft>
              <a:buNone/>
            </a:pPr>
            <a:r>
              <a:rPr lang="en" sz="2300">
                <a:solidFill>
                  <a:schemeClr val="accent3"/>
                </a:solidFill>
                <a:latin typeface="Average"/>
                <a:ea typeface="Average"/>
                <a:cs typeface="Average"/>
                <a:sym typeface="Average"/>
              </a:rPr>
              <a:t>Why do you think Robbie likes stories so much?</a:t>
            </a:r>
            <a:endParaRPr sz="2300">
              <a:solidFill>
                <a:schemeClr val="accent3"/>
              </a:solidFill>
              <a:latin typeface="Average"/>
              <a:ea typeface="Average"/>
              <a:cs typeface="Average"/>
              <a:sym typeface="Average"/>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sp>
        <p:nvSpPr>
          <p:cNvPr id="584" name="Google Shape;584;p8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Can you remember your praise from yesterday?</a:t>
            </a:r>
            <a:endParaRPr/>
          </a:p>
        </p:txBody>
      </p:sp>
      <p:sp>
        <p:nvSpPr>
          <p:cNvPr id="585" name="Google Shape;585;p8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sp>
        <p:nvSpPr>
          <p:cNvPr id="590" name="Google Shape;590;p8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Quiz questions!</a:t>
            </a:r>
            <a:endParaRPr/>
          </a:p>
        </p:txBody>
      </p:sp>
      <p:sp>
        <p:nvSpPr>
          <p:cNvPr id="591" name="Google Shape;591;p8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What is the name of the girl in the story?</a:t>
            </a:r>
            <a:endParaRPr/>
          </a:p>
          <a:p>
            <a:pPr indent="0" lvl="0" marL="0" rtl="0" algn="l">
              <a:spcBef>
                <a:spcPts val="1200"/>
              </a:spcBef>
              <a:spcAft>
                <a:spcPts val="0"/>
              </a:spcAft>
              <a:buNone/>
            </a:pPr>
            <a:r>
              <a:rPr lang="en"/>
              <a:t>What game is the girl playing with Robbie?</a:t>
            </a:r>
            <a:endParaRPr/>
          </a:p>
          <a:p>
            <a:pPr indent="0" lvl="0" marL="0" rtl="0" algn="l">
              <a:spcBef>
                <a:spcPts val="1200"/>
              </a:spcBef>
              <a:spcAft>
                <a:spcPts val="0"/>
              </a:spcAft>
              <a:buNone/>
            </a:pPr>
            <a:r>
              <a:rPr lang="en"/>
              <a:t>Which form of </a:t>
            </a:r>
            <a:r>
              <a:rPr lang="en"/>
              <a:t>transport</a:t>
            </a:r>
            <a:r>
              <a:rPr lang="en"/>
              <a:t> does Robbie pretend to be?</a:t>
            </a:r>
            <a:endParaRPr/>
          </a:p>
          <a:p>
            <a:pPr indent="0" lvl="0" marL="0" rtl="0" algn="l">
              <a:spcBef>
                <a:spcPts val="1200"/>
              </a:spcBef>
              <a:spcAft>
                <a:spcPts val="0"/>
              </a:spcAft>
              <a:buNone/>
            </a:pPr>
            <a:r>
              <a:rPr lang="en"/>
              <a:t>Write two ways that the author shows Robbie is a robot.</a:t>
            </a:r>
            <a:endParaRPr/>
          </a:p>
          <a:p>
            <a:pPr indent="0" lvl="0" marL="0" rtl="0" algn="l">
              <a:spcBef>
                <a:spcPts val="1200"/>
              </a:spcBef>
              <a:spcAft>
                <a:spcPts val="1200"/>
              </a:spcAft>
              <a:buNone/>
            </a:pPr>
            <a:r>
              <a:rPr lang="en"/>
              <a:t>Guess: Who interrupts the play between child and robot.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1">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sp>
        <p:nvSpPr>
          <p:cNvPr id="596" name="Google Shape;596;p83"/>
          <p:cNvSpPr/>
          <p:nvPr/>
        </p:nvSpPr>
        <p:spPr>
          <a:xfrm>
            <a:off x="428250" y="4130675"/>
            <a:ext cx="8287500" cy="855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Average"/>
                <a:ea typeface="Average"/>
                <a:cs typeface="Average"/>
                <a:sym typeface="Average"/>
              </a:rPr>
              <a:t>New words</a:t>
            </a:r>
            <a:endParaRPr>
              <a:latin typeface="Average"/>
              <a:ea typeface="Average"/>
              <a:cs typeface="Average"/>
              <a:sym typeface="Average"/>
            </a:endParaRPr>
          </a:p>
          <a:p>
            <a:pPr indent="0" lvl="0" marL="0" rtl="0" algn="l">
              <a:spcBef>
                <a:spcPts val="0"/>
              </a:spcBef>
              <a:spcAft>
                <a:spcPts val="0"/>
              </a:spcAft>
              <a:buNone/>
            </a:pPr>
            <a:r>
              <a:t/>
            </a:r>
            <a:endParaRPr>
              <a:latin typeface="Average"/>
              <a:ea typeface="Average"/>
              <a:cs typeface="Average"/>
              <a:sym typeface="Average"/>
            </a:endParaRPr>
          </a:p>
          <a:p>
            <a:pPr indent="0" lvl="0" marL="0" rtl="0" algn="l">
              <a:spcBef>
                <a:spcPts val="0"/>
              </a:spcBef>
              <a:spcAft>
                <a:spcPts val="0"/>
              </a:spcAft>
              <a:buNone/>
            </a:pPr>
            <a:r>
              <a:t/>
            </a:r>
            <a:endParaRPr>
              <a:latin typeface="Average"/>
              <a:ea typeface="Average"/>
              <a:cs typeface="Average"/>
              <a:sym typeface="Average"/>
            </a:endParaRPr>
          </a:p>
        </p:txBody>
      </p:sp>
      <p:pic>
        <p:nvPicPr>
          <p:cNvPr id="597" name="Google Shape;597;p83"/>
          <p:cNvPicPr preferRelativeResize="0"/>
          <p:nvPr/>
        </p:nvPicPr>
        <p:blipFill>
          <a:blip r:embed="rId3">
            <a:alphaModFix/>
          </a:blip>
          <a:stretch>
            <a:fillRect/>
          </a:stretch>
        </p:blipFill>
        <p:spPr>
          <a:xfrm>
            <a:off x="823275" y="152400"/>
            <a:ext cx="7106614" cy="3825876"/>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pic>
        <p:nvPicPr>
          <p:cNvPr id="602" name="Google Shape;602;p84"/>
          <p:cNvPicPr preferRelativeResize="0"/>
          <p:nvPr/>
        </p:nvPicPr>
        <p:blipFill>
          <a:blip r:embed="rId3">
            <a:alphaModFix/>
          </a:blip>
          <a:stretch>
            <a:fillRect/>
          </a:stretch>
        </p:blipFill>
        <p:spPr>
          <a:xfrm>
            <a:off x="823275" y="152400"/>
            <a:ext cx="7106614" cy="3825876"/>
          </a:xfrm>
          <a:prstGeom prst="rect">
            <a:avLst/>
          </a:prstGeom>
          <a:noFill/>
          <a:ln>
            <a:noFill/>
          </a:ln>
        </p:spPr>
      </p:pic>
      <p:sp>
        <p:nvSpPr>
          <p:cNvPr id="603" name="Google Shape;603;p84"/>
          <p:cNvSpPr txBox="1"/>
          <p:nvPr/>
        </p:nvSpPr>
        <p:spPr>
          <a:xfrm>
            <a:off x="1066725" y="4185725"/>
            <a:ext cx="7445700" cy="71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3"/>
                </a:solidFill>
                <a:latin typeface="Average"/>
                <a:ea typeface="Average"/>
                <a:cs typeface="Average"/>
                <a:sym typeface="Average"/>
              </a:rPr>
              <a:t>Why do you think Robbie feels uneasy around Mrs Weston?</a:t>
            </a:r>
            <a:endParaRPr sz="1800">
              <a:solidFill>
                <a:schemeClr val="accent3"/>
              </a:solidFill>
              <a:latin typeface="Average"/>
              <a:ea typeface="Average"/>
              <a:cs typeface="Average"/>
              <a:sym typeface="Average"/>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7" name="Shape 607"/>
        <p:cNvGrpSpPr/>
        <p:nvPr/>
      </p:nvGrpSpPr>
      <p:grpSpPr>
        <a:xfrm>
          <a:off x="0" y="0"/>
          <a:ext cx="0" cy="0"/>
          <a:chOff x="0" y="0"/>
          <a:chExt cx="0" cy="0"/>
        </a:xfrm>
      </p:grpSpPr>
      <p:sp>
        <p:nvSpPr>
          <p:cNvPr id="608" name="Google Shape;608;p85"/>
          <p:cNvSpPr/>
          <p:nvPr/>
        </p:nvSpPr>
        <p:spPr>
          <a:xfrm>
            <a:off x="428250" y="4130675"/>
            <a:ext cx="8287500" cy="855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Average"/>
                <a:ea typeface="Average"/>
                <a:cs typeface="Average"/>
                <a:sym typeface="Average"/>
              </a:rPr>
              <a:t>New words</a:t>
            </a:r>
            <a:endParaRPr>
              <a:latin typeface="Average"/>
              <a:ea typeface="Average"/>
              <a:cs typeface="Average"/>
              <a:sym typeface="Average"/>
            </a:endParaRPr>
          </a:p>
          <a:p>
            <a:pPr indent="0" lvl="0" marL="0" rtl="0" algn="l">
              <a:spcBef>
                <a:spcPts val="0"/>
              </a:spcBef>
              <a:spcAft>
                <a:spcPts val="0"/>
              </a:spcAft>
              <a:buNone/>
            </a:pPr>
            <a:r>
              <a:t/>
            </a:r>
            <a:endParaRPr>
              <a:latin typeface="Average"/>
              <a:ea typeface="Average"/>
              <a:cs typeface="Average"/>
              <a:sym typeface="Average"/>
            </a:endParaRPr>
          </a:p>
          <a:p>
            <a:pPr indent="0" lvl="0" marL="0" rtl="0" algn="l">
              <a:spcBef>
                <a:spcPts val="0"/>
              </a:spcBef>
              <a:spcAft>
                <a:spcPts val="0"/>
              </a:spcAft>
              <a:buNone/>
            </a:pPr>
            <a:r>
              <a:t/>
            </a:r>
            <a:endParaRPr>
              <a:latin typeface="Average"/>
              <a:ea typeface="Average"/>
              <a:cs typeface="Average"/>
              <a:sym typeface="Average"/>
            </a:endParaRPr>
          </a:p>
        </p:txBody>
      </p:sp>
      <p:pic>
        <p:nvPicPr>
          <p:cNvPr id="609" name="Google Shape;609;p85"/>
          <p:cNvPicPr preferRelativeResize="0"/>
          <p:nvPr/>
        </p:nvPicPr>
        <p:blipFill>
          <a:blip r:embed="rId3">
            <a:alphaModFix/>
          </a:blip>
          <a:stretch>
            <a:fillRect/>
          </a:stretch>
        </p:blipFill>
        <p:spPr>
          <a:xfrm>
            <a:off x="941675" y="191850"/>
            <a:ext cx="6857883" cy="3825876"/>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sp>
        <p:nvSpPr>
          <p:cNvPr id="614" name="Google Shape;614;p8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do we know about each character so far? Create a table with 4 columns and make notes.</a:t>
            </a:r>
            <a:endParaRPr/>
          </a:p>
        </p:txBody>
      </p:sp>
      <p:graphicFrame>
        <p:nvGraphicFramePr>
          <p:cNvPr id="615" name="Google Shape;615;p86"/>
          <p:cNvGraphicFramePr/>
          <p:nvPr/>
        </p:nvGraphicFramePr>
        <p:xfrm>
          <a:off x="413200" y="1664550"/>
          <a:ext cx="3000000" cy="3000000"/>
        </p:xfrm>
        <a:graphic>
          <a:graphicData uri="http://schemas.openxmlformats.org/drawingml/2006/table">
            <a:tbl>
              <a:tblPr>
                <a:noFill/>
                <a:tableStyleId>{0E2B1D24-DD73-4495-B637-7F43550FEDF1}</a:tableStyleId>
              </a:tblPr>
              <a:tblGrid>
                <a:gridCol w="2049825"/>
                <a:gridCol w="2049825"/>
                <a:gridCol w="2049825"/>
                <a:gridCol w="2049825"/>
              </a:tblGrid>
              <a:tr h="572350">
                <a:tc>
                  <a:txBody>
                    <a:bodyPr/>
                    <a:lstStyle/>
                    <a:p>
                      <a:pPr indent="0" lvl="0" marL="0" rtl="0" algn="ctr">
                        <a:spcBef>
                          <a:spcPts val="0"/>
                        </a:spcBef>
                        <a:spcAft>
                          <a:spcPts val="0"/>
                        </a:spcAft>
                        <a:buNone/>
                      </a:pPr>
                      <a:r>
                        <a:rPr b="1" lang="en" sz="1700">
                          <a:solidFill>
                            <a:srgbClr val="FFFFFF"/>
                          </a:solidFill>
                        </a:rPr>
                        <a:t>Mr Weston </a:t>
                      </a:r>
                      <a:endParaRPr b="1" sz="1700">
                        <a:solidFill>
                          <a:srgbClr val="FFFFFF"/>
                        </a:solidFill>
                      </a:endParaRPr>
                    </a:p>
                    <a:p>
                      <a:pPr indent="0" lvl="0" marL="0" rtl="0" algn="ctr">
                        <a:spcBef>
                          <a:spcPts val="0"/>
                        </a:spcBef>
                        <a:spcAft>
                          <a:spcPts val="0"/>
                        </a:spcAft>
                        <a:buNone/>
                      </a:pPr>
                      <a:r>
                        <a:t/>
                      </a:r>
                      <a:endParaRPr b="1" sz="1700">
                        <a:solidFill>
                          <a:srgbClr val="FFFFFF"/>
                        </a:solidFill>
                      </a:endParaRPr>
                    </a:p>
                  </a:txBody>
                  <a:tcPr marT="91425" marB="91425" marR="91425" marL="91425"/>
                </a:tc>
                <a:tc>
                  <a:txBody>
                    <a:bodyPr/>
                    <a:lstStyle/>
                    <a:p>
                      <a:pPr indent="0" lvl="0" marL="0" rtl="0" algn="ctr">
                        <a:spcBef>
                          <a:spcPts val="0"/>
                        </a:spcBef>
                        <a:spcAft>
                          <a:spcPts val="0"/>
                        </a:spcAft>
                        <a:buNone/>
                      </a:pPr>
                      <a:r>
                        <a:rPr b="1" lang="en" sz="1700">
                          <a:solidFill>
                            <a:srgbClr val="4A86E8"/>
                          </a:solidFill>
                        </a:rPr>
                        <a:t>Mrs Weston</a:t>
                      </a:r>
                      <a:endParaRPr b="1" sz="1700">
                        <a:solidFill>
                          <a:srgbClr val="4A86E8"/>
                        </a:solidFill>
                      </a:endParaRPr>
                    </a:p>
                  </a:txBody>
                  <a:tcPr marT="91425" marB="91425" marR="91425" marL="91425"/>
                </a:tc>
                <a:tc>
                  <a:txBody>
                    <a:bodyPr/>
                    <a:lstStyle/>
                    <a:p>
                      <a:pPr indent="0" lvl="0" marL="0" rtl="0" algn="ctr">
                        <a:spcBef>
                          <a:spcPts val="0"/>
                        </a:spcBef>
                        <a:spcAft>
                          <a:spcPts val="0"/>
                        </a:spcAft>
                        <a:buNone/>
                      </a:pPr>
                      <a:r>
                        <a:rPr b="1" lang="en" sz="1700">
                          <a:solidFill>
                            <a:srgbClr val="4A86E8"/>
                          </a:solidFill>
                        </a:rPr>
                        <a:t>Gloria</a:t>
                      </a:r>
                      <a:endParaRPr b="1" sz="1700">
                        <a:solidFill>
                          <a:srgbClr val="4A86E8"/>
                        </a:solidFill>
                      </a:endParaRPr>
                    </a:p>
                  </a:txBody>
                  <a:tcPr marT="91425" marB="91425" marR="91425" marL="91425"/>
                </a:tc>
                <a:tc>
                  <a:txBody>
                    <a:bodyPr/>
                    <a:lstStyle/>
                    <a:p>
                      <a:pPr indent="0" lvl="0" marL="0" rtl="0" algn="ctr">
                        <a:spcBef>
                          <a:spcPts val="0"/>
                        </a:spcBef>
                        <a:spcAft>
                          <a:spcPts val="0"/>
                        </a:spcAft>
                        <a:buNone/>
                      </a:pPr>
                      <a:r>
                        <a:rPr b="1" lang="en" sz="1700">
                          <a:solidFill>
                            <a:srgbClr val="4A86E8"/>
                          </a:solidFill>
                        </a:rPr>
                        <a:t>Robbie</a:t>
                      </a:r>
                      <a:endParaRPr b="1" sz="1700">
                        <a:solidFill>
                          <a:srgbClr val="4A86E8"/>
                        </a:solidFill>
                      </a:endParaRPr>
                    </a:p>
                  </a:txBody>
                  <a:tcPr marT="91425" marB="91425" marR="91425" marL="91425"/>
                </a:tc>
              </a:tr>
              <a:tr h="2588175">
                <a:tc>
                  <a:txBody>
                    <a:bodyPr/>
                    <a:lstStyle/>
                    <a:p>
                      <a:pPr indent="0" lvl="0" marL="0" rtl="0" algn="l">
                        <a:spcBef>
                          <a:spcPts val="0"/>
                        </a:spcBef>
                        <a:spcAft>
                          <a:spcPts val="0"/>
                        </a:spcAft>
                        <a:buNone/>
                      </a:pPr>
                      <a:r>
                        <a:t/>
                      </a:r>
                      <a:endParaRPr>
                        <a:solidFill>
                          <a:schemeClr val="dk1"/>
                        </a:solidFill>
                      </a:endParaRPr>
                    </a:p>
                  </a:txBody>
                  <a:tcPr marT="91425" marB="91425" marR="91425" marL="91425"/>
                </a:tc>
                <a:tc>
                  <a:txBody>
                    <a:bodyPr/>
                    <a:lstStyle/>
                    <a:p>
                      <a:pPr indent="0" lvl="0" marL="0" rtl="0" algn="l">
                        <a:spcBef>
                          <a:spcPts val="0"/>
                        </a:spcBef>
                        <a:spcAft>
                          <a:spcPts val="0"/>
                        </a:spcAft>
                        <a:buNone/>
                      </a:pPr>
                      <a:r>
                        <a:t/>
                      </a:r>
                      <a:endParaRPr>
                        <a:solidFill>
                          <a:schemeClr val="dk1"/>
                        </a:solidFill>
                      </a:endParaRPr>
                    </a:p>
                  </a:txBody>
                  <a:tcPr marT="91425" marB="91425" marR="91425" marL="91425"/>
                </a:tc>
                <a:tc>
                  <a:txBody>
                    <a:bodyPr/>
                    <a:lstStyle/>
                    <a:p>
                      <a:pPr indent="0" lvl="0" marL="0" rtl="0" algn="l">
                        <a:spcBef>
                          <a:spcPts val="0"/>
                        </a:spcBef>
                        <a:spcAft>
                          <a:spcPts val="0"/>
                        </a:spcAft>
                        <a:buNone/>
                      </a:pPr>
                      <a:r>
                        <a:rPr lang="en" sz="1600">
                          <a:solidFill>
                            <a:srgbClr val="4A86E8"/>
                          </a:solidFill>
                        </a:rPr>
                        <a:t>Doesn’t like losing!</a:t>
                      </a:r>
                      <a:endParaRPr sz="1600">
                        <a:solidFill>
                          <a:srgbClr val="4A86E8"/>
                        </a:solidFill>
                      </a:endParaRPr>
                    </a:p>
                  </a:txBody>
                  <a:tcPr marT="91425" marB="91425" marR="91425" marL="91425"/>
                </a:tc>
                <a:tc>
                  <a:txBody>
                    <a:bodyPr/>
                    <a:lstStyle/>
                    <a:p>
                      <a:pPr indent="0" lvl="0" marL="0" rtl="0" algn="l">
                        <a:spcBef>
                          <a:spcPts val="0"/>
                        </a:spcBef>
                        <a:spcAft>
                          <a:spcPts val="0"/>
                        </a:spcAft>
                        <a:buNone/>
                      </a:pPr>
                      <a:r>
                        <a:rPr lang="en" sz="1600">
                          <a:solidFill>
                            <a:srgbClr val="4A86E8"/>
                          </a:solidFill>
                        </a:rPr>
                        <a:t>Loves spending time with Gloria</a:t>
                      </a:r>
                      <a:endParaRPr sz="1600">
                        <a:solidFill>
                          <a:srgbClr val="4A86E8"/>
                        </a:solidFill>
                      </a:endParaRPr>
                    </a:p>
                    <a:p>
                      <a:pPr indent="0" lvl="0" marL="0" rtl="0" algn="l">
                        <a:spcBef>
                          <a:spcPts val="0"/>
                        </a:spcBef>
                        <a:spcAft>
                          <a:spcPts val="0"/>
                        </a:spcAft>
                        <a:buNone/>
                      </a:pPr>
                      <a:r>
                        <a:t/>
                      </a:r>
                      <a:endParaRPr sz="1600">
                        <a:solidFill>
                          <a:srgbClr val="4A86E8"/>
                        </a:solidFill>
                      </a:endParaRPr>
                    </a:p>
                    <a:p>
                      <a:pPr indent="0" lvl="0" marL="0" rtl="0" algn="l">
                        <a:spcBef>
                          <a:spcPts val="0"/>
                        </a:spcBef>
                        <a:spcAft>
                          <a:spcPts val="0"/>
                        </a:spcAft>
                        <a:buNone/>
                      </a:pPr>
                      <a:r>
                        <a:rPr lang="en" sz="1600">
                          <a:solidFill>
                            <a:srgbClr val="4A86E8"/>
                          </a:solidFill>
                        </a:rPr>
                        <a:t>Mute; communicates using gestures</a:t>
                      </a:r>
                      <a:endParaRPr sz="1600">
                        <a:solidFill>
                          <a:srgbClr val="4A86E8"/>
                        </a:solidFill>
                      </a:endParaRPr>
                    </a:p>
                    <a:p>
                      <a:pPr indent="0" lvl="0" marL="0" rtl="0" algn="l">
                        <a:spcBef>
                          <a:spcPts val="0"/>
                        </a:spcBef>
                        <a:spcAft>
                          <a:spcPts val="0"/>
                        </a:spcAft>
                        <a:buNone/>
                      </a:pPr>
                      <a:r>
                        <a:t/>
                      </a:r>
                      <a:endParaRPr sz="1600">
                        <a:solidFill>
                          <a:srgbClr val="4A86E8"/>
                        </a:solidFill>
                      </a:endParaRPr>
                    </a:p>
                    <a:p>
                      <a:pPr indent="0" lvl="0" marL="0" rtl="0" algn="l">
                        <a:spcBef>
                          <a:spcPts val="0"/>
                        </a:spcBef>
                        <a:spcAft>
                          <a:spcPts val="0"/>
                        </a:spcAft>
                        <a:buNone/>
                      </a:pPr>
                      <a:r>
                        <a:t/>
                      </a:r>
                      <a:endParaRPr sz="1600">
                        <a:solidFill>
                          <a:srgbClr val="4A86E8"/>
                        </a:solidFill>
                      </a:endParaRPr>
                    </a:p>
                    <a:p>
                      <a:pPr indent="0" lvl="0" marL="0" rtl="0" algn="l">
                        <a:spcBef>
                          <a:spcPts val="0"/>
                        </a:spcBef>
                        <a:spcAft>
                          <a:spcPts val="0"/>
                        </a:spcAft>
                        <a:buNone/>
                      </a:pPr>
                      <a:r>
                        <a:t/>
                      </a:r>
                      <a:endParaRPr sz="1600">
                        <a:solidFill>
                          <a:srgbClr val="4A86E8"/>
                        </a:solidFill>
                      </a:endParaRPr>
                    </a:p>
                    <a:p>
                      <a:pPr indent="0" lvl="0" marL="0" rtl="0" algn="l">
                        <a:spcBef>
                          <a:spcPts val="0"/>
                        </a:spcBef>
                        <a:spcAft>
                          <a:spcPts val="0"/>
                        </a:spcAft>
                        <a:buNone/>
                      </a:pPr>
                      <a:r>
                        <a:t/>
                      </a:r>
                      <a:endParaRPr sz="1600">
                        <a:solidFill>
                          <a:srgbClr val="4A86E8"/>
                        </a:solidFill>
                      </a:endParaRPr>
                    </a:p>
                  </a:txBody>
                  <a:tcPr marT="91425" marB="91425" marR="91425" marL="91425"/>
                </a:tc>
              </a:tr>
            </a:tbl>
          </a:graphicData>
        </a:graphic>
      </p:graphicFrame>
      <p:sp>
        <p:nvSpPr>
          <p:cNvPr id="616" name="Google Shape;616;p86"/>
          <p:cNvSpPr txBox="1"/>
          <p:nvPr/>
        </p:nvSpPr>
        <p:spPr>
          <a:xfrm>
            <a:off x="6562675" y="4038600"/>
            <a:ext cx="2636700" cy="110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3"/>
                </a:solidFill>
                <a:latin typeface="Average"/>
                <a:ea typeface="Average"/>
                <a:cs typeface="Average"/>
                <a:sym typeface="Average"/>
              </a:rPr>
              <a:t>Robot</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rPr lang="en" sz="1800">
                <a:solidFill>
                  <a:schemeClr val="accent3"/>
                </a:solidFill>
                <a:latin typeface="Average"/>
                <a:ea typeface="Average"/>
                <a:cs typeface="Average"/>
                <a:sym typeface="Average"/>
              </a:rPr>
              <a:t>Metal body, red eyes</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rPr lang="en" sz="1800">
                <a:solidFill>
                  <a:schemeClr val="accent3"/>
                </a:solidFill>
                <a:latin typeface="Average"/>
                <a:ea typeface="Average"/>
                <a:cs typeface="Average"/>
                <a:sym typeface="Average"/>
              </a:rPr>
              <a:t>Robbie likes stories</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t/>
            </a:r>
            <a:endParaRPr sz="1800">
              <a:solidFill>
                <a:schemeClr val="accent3"/>
              </a:solidFill>
              <a:latin typeface="Average"/>
              <a:ea typeface="Average"/>
              <a:cs typeface="Average"/>
              <a:sym typeface="Average"/>
            </a:endParaRPr>
          </a:p>
        </p:txBody>
      </p:sp>
      <p:sp>
        <p:nvSpPr>
          <p:cNvPr id="617" name="Google Shape;617;p86"/>
          <p:cNvSpPr txBox="1"/>
          <p:nvPr/>
        </p:nvSpPr>
        <p:spPr>
          <a:xfrm>
            <a:off x="4579625" y="2842250"/>
            <a:ext cx="2049900" cy="104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3"/>
                </a:solidFill>
                <a:latin typeface="Average"/>
                <a:ea typeface="Average"/>
                <a:cs typeface="Average"/>
                <a:sym typeface="Average"/>
              </a:rPr>
              <a:t>Likes playing with Robbie</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rPr lang="en" sz="1800">
                <a:solidFill>
                  <a:schemeClr val="accent3"/>
                </a:solidFill>
                <a:latin typeface="Average"/>
                <a:ea typeface="Average"/>
                <a:cs typeface="Average"/>
                <a:sym typeface="Average"/>
              </a:rPr>
              <a:t>Hide-and-seek</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t/>
            </a:r>
            <a:endParaRPr sz="1800">
              <a:solidFill>
                <a:schemeClr val="accent3"/>
              </a:solidFill>
              <a:latin typeface="Average"/>
              <a:ea typeface="Average"/>
              <a:cs typeface="Average"/>
              <a:sym typeface="Average"/>
            </a:endParaRPr>
          </a:p>
        </p:txBody>
      </p:sp>
      <p:sp>
        <p:nvSpPr>
          <p:cNvPr id="618" name="Google Shape;618;p86"/>
          <p:cNvSpPr txBox="1"/>
          <p:nvPr/>
        </p:nvSpPr>
        <p:spPr>
          <a:xfrm>
            <a:off x="2583175" y="2453650"/>
            <a:ext cx="1806000" cy="60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accent3"/>
              </a:solidFill>
              <a:latin typeface="Average"/>
              <a:ea typeface="Average"/>
              <a:cs typeface="Average"/>
              <a:sym typeface="Average"/>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2" name="Shape 622"/>
        <p:cNvGrpSpPr/>
        <p:nvPr/>
      </p:nvGrpSpPr>
      <p:grpSpPr>
        <a:xfrm>
          <a:off x="0" y="0"/>
          <a:ext cx="0" cy="0"/>
          <a:chOff x="0" y="0"/>
          <a:chExt cx="0" cy="0"/>
        </a:xfrm>
      </p:grpSpPr>
      <p:sp>
        <p:nvSpPr>
          <p:cNvPr id="623" name="Google Shape;623;p8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Notice the way Gloria’s speech is described</a:t>
            </a:r>
            <a:r>
              <a:rPr lang="en"/>
              <a:t>. Find these examples in the text so far…</a:t>
            </a:r>
            <a:endParaRPr/>
          </a:p>
        </p:txBody>
      </p:sp>
      <p:pic>
        <p:nvPicPr>
          <p:cNvPr id="624" name="Google Shape;624;p87"/>
          <p:cNvPicPr preferRelativeResize="0"/>
          <p:nvPr/>
        </p:nvPicPr>
        <p:blipFill>
          <a:blip r:embed="rId3">
            <a:alphaModFix/>
          </a:blip>
          <a:stretch>
            <a:fillRect/>
          </a:stretch>
        </p:blipFill>
        <p:spPr>
          <a:xfrm>
            <a:off x="447641" y="1577900"/>
            <a:ext cx="7479809" cy="572700"/>
          </a:xfrm>
          <a:prstGeom prst="rect">
            <a:avLst/>
          </a:prstGeom>
          <a:noFill/>
          <a:ln>
            <a:noFill/>
          </a:ln>
        </p:spPr>
      </p:pic>
      <p:pic>
        <p:nvPicPr>
          <p:cNvPr id="625" name="Google Shape;625;p87"/>
          <p:cNvPicPr preferRelativeResize="0"/>
          <p:nvPr/>
        </p:nvPicPr>
        <p:blipFill>
          <a:blip r:embed="rId4">
            <a:alphaModFix/>
          </a:blip>
          <a:stretch>
            <a:fillRect/>
          </a:stretch>
        </p:blipFill>
        <p:spPr>
          <a:xfrm>
            <a:off x="152400" y="2303000"/>
            <a:ext cx="8839200" cy="414597"/>
          </a:xfrm>
          <a:prstGeom prst="rect">
            <a:avLst/>
          </a:prstGeom>
          <a:noFill/>
          <a:ln>
            <a:noFill/>
          </a:ln>
        </p:spPr>
      </p:pic>
      <p:pic>
        <p:nvPicPr>
          <p:cNvPr id="626" name="Google Shape;626;p87"/>
          <p:cNvPicPr preferRelativeResize="0"/>
          <p:nvPr/>
        </p:nvPicPr>
        <p:blipFill>
          <a:blip r:embed="rId5">
            <a:alphaModFix/>
          </a:blip>
          <a:stretch>
            <a:fillRect/>
          </a:stretch>
        </p:blipFill>
        <p:spPr>
          <a:xfrm>
            <a:off x="152400" y="2869997"/>
            <a:ext cx="5505450" cy="476250"/>
          </a:xfrm>
          <a:prstGeom prst="rect">
            <a:avLst/>
          </a:prstGeom>
          <a:noFill/>
          <a:ln>
            <a:noFill/>
          </a:ln>
        </p:spPr>
      </p:pic>
      <p:pic>
        <p:nvPicPr>
          <p:cNvPr id="627" name="Google Shape;627;p87"/>
          <p:cNvPicPr preferRelativeResize="0"/>
          <p:nvPr/>
        </p:nvPicPr>
        <p:blipFill>
          <a:blip r:embed="rId6">
            <a:alphaModFix/>
          </a:blip>
          <a:stretch>
            <a:fillRect/>
          </a:stretch>
        </p:blipFill>
        <p:spPr>
          <a:xfrm>
            <a:off x="152400" y="3498647"/>
            <a:ext cx="8839199" cy="443735"/>
          </a:xfrm>
          <a:prstGeom prst="rect">
            <a:avLst/>
          </a:prstGeom>
          <a:noFill/>
          <a:ln>
            <a:noFill/>
          </a:ln>
        </p:spPr>
      </p:pic>
      <p:pic>
        <p:nvPicPr>
          <p:cNvPr id="628" name="Google Shape;628;p87"/>
          <p:cNvPicPr preferRelativeResize="0"/>
          <p:nvPr/>
        </p:nvPicPr>
        <p:blipFill>
          <a:blip r:embed="rId7">
            <a:alphaModFix/>
          </a:blip>
          <a:stretch>
            <a:fillRect/>
          </a:stretch>
        </p:blipFill>
        <p:spPr>
          <a:xfrm>
            <a:off x="152400" y="4094781"/>
            <a:ext cx="7848600" cy="476250"/>
          </a:xfrm>
          <a:prstGeom prst="rect">
            <a:avLst/>
          </a:prstGeom>
          <a:noFill/>
          <a:ln>
            <a:noFill/>
          </a:ln>
        </p:spPr>
      </p:pic>
      <p:pic>
        <p:nvPicPr>
          <p:cNvPr id="629" name="Google Shape;629;p87"/>
          <p:cNvPicPr preferRelativeResize="0"/>
          <p:nvPr/>
        </p:nvPicPr>
        <p:blipFill>
          <a:blip r:embed="rId8">
            <a:alphaModFix/>
          </a:blip>
          <a:stretch>
            <a:fillRect/>
          </a:stretch>
        </p:blipFill>
        <p:spPr>
          <a:xfrm>
            <a:off x="447650" y="4657656"/>
            <a:ext cx="7479800" cy="383194"/>
          </a:xfrm>
          <a:prstGeom prst="rect">
            <a:avLst/>
          </a:prstGeom>
          <a:noFill/>
          <a:ln>
            <a:noFill/>
          </a:ln>
        </p:spPr>
      </p:pic>
      <p:cxnSp>
        <p:nvCxnSpPr>
          <p:cNvPr id="630" name="Google Shape;630;p87"/>
          <p:cNvCxnSpPr/>
          <p:nvPr/>
        </p:nvCxnSpPr>
        <p:spPr>
          <a:xfrm>
            <a:off x="1435075" y="2080975"/>
            <a:ext cx="1157700" cy="0"/>
          </a:xfrm>
          <a:prstGeom prst="straightConnector1">
            <a:avLst/>
          </a:prstGeom>
          <a:noFill/>
          <a:ln cap="flat" cmpd="sng" w="28575">
            <a:solidFill>
              <a:schemeClr val="dk2"/>
            </a:solidFill>
            <a:prstDash val="solid"/>
            <a:round/>
            <a:headEnd len="med" w="med" type="none"/>
            <a:tailEnd len="med" w="med" type="none"/>
          </a:ln>
        </p:spPr>
      </p:cxnSp>
      <p:cxnSp>
        <p:nvCxnSpPr>
          <p:cNvPr id="631" name="Google Shape;631;p87"/>
          <p:cNvCxnSpPr/>
          <p:nvPr/>
        </p:nvCxnSpPr>
        <p:spPr>
          <a:xfrm>
            <a:off x="3113425" y="2654325"/>
            <a:ext cx="1157700" cy="0"/>
          </a:xfrm>
          <a:prstGeom prst="straightConnector1">
            <a:avLst/>
          </a:prstGeom>
          <a:noFill/>
          <a:ln cap="flat" cmpd="sng" w="28575">
            <a:solidFill>
              <a:schemeClr val="dk2"/>
            </a:solidFill>
            <a:prstDash val="solid"/>
            <a:round/>
            <a:headEnd len="med" w="med" type="none"/>
            <a:tailEnd len="med" w="med" type="none"/>
          </a:ln>
        </p:spPr>
      </p:cxnSp>
      <p:cxnSp>
        <p:nvCxnSpPr>
          <p:cNvPr id="632" name="Google Shape;632;p87"/>
          <p:cNvCxnSpPr/>
          <p:nvPr/>
        </p:nvCxnSpPr>
        <p:spPr>
          <a:xfrm>
            <a:off x="2384475" y="3293450"/>
            <a:ext cx="1157700" cy="0"/>
          </a:xfrm>
          <a:prstGeom prst="straightConnector1">
            <a:avLst/>
          </a:prstGeom>
          <a:noFill/>
          <a:ln cap="flat" cmpd="sng" w="28575">
            <a:solidFill>
              <a:schemeClr val="dk2"/>
            </a:solidFill>
            <a:prstDash val="solid"/>
            <a:round/>
            <a:headEnd len="med" w="med" type="none"/>
            <a:tailEnd len="med" w="med" type="none"/>
          </a:ln>
        </p:spPr>
      </p:cxnSp>
      <p:cxnSp>
        <p:nvCxnSpPr>
          <p:cNvPr id="633" name="Google Shape;633;p87"/>
          <p:cNvCxnSpPr/>
          <p:nvPr/>
        </p:nvCxnSpPr>
        <p:spPr>
          <a:xfrm>
            <a:off x="6970000" y="3879950"/>
            <a:ext cx="1157700" cy="0"/>
          </a:xfrm>
          <a:prstGeom prst="straightConnector1">
            <a:avLst/>
          </a:prstGeom>
          <a:noFill/>
          <a:ln cap="flat" cmpd="sng" w="28575">
            <a:solidFill>
              <a:schemeClr val="dk2"/>
            </a:solidFill>
            <a:prstDash val="solid"/>
            <a:round/>
            <a:headEnd len="med" w="med" type="none"/>
            <a:tailEnd len="med" w="med" type="none"/>
          </a:ln>
        </p:spPr>
      </p:cxnSp>
      <p:cxnSp>
        <p:nvCxnSpPr>
          <p:cNvPr id="634" name="Google Shape;634;p87"/>
          <p:cNvCxnSpPr/>
          <p:nvPr/>
        </p:nvCxnSpPr>
        <p:spPr>
          <a:xfrm>
            <a:off x="3268075" y="4505925"/>
            <a:ext cx="1157700" cy="0"/>
          </a:xfrm>
          <a:prstGeom prst="straightConnector1">
            <a:avLst/>
          </a:prstGeom>
          <a:noFill/>
          <a:ln cap="flat" cmpd="sng" w="28575">
            <a:solidFill>
              <a:schemeClr val="dk2"/>
            </a:solidFill>
            <a:prstDash val="solid"/>
            <a:round/>
            <a:headEnd len="med" w="med" type="none"/>
            <a:tailEnd len="med" w="med" type="none"/>
          </a:ln>
        </p:spPr>
      </p:cxnSp>
      <p:cxnSp>
        <p:nvCxnSpPr>
          <p:cNvPr id="635" name="Google Shape;635;p87"/>
          <p:cNvCxnSpPr/>
          <p:nvPr/>
        </p:nvCxnSpPr>
        <p:spPr>
          <a:xfrm>
            <a:off x="1226775" y="4987200"/>
            <a:ext cx="1157700" cy="0"/>
          </a:xfrm>
          <a:prstGeom prst="straightConnector1">
            <a:avLst/>
          </a:prstGeom>
          <a:noFill/>
          <a:ln cap="flat" cmpd="sng" w="28575">
            <a:solidFill>
              <a:schemeClr val="dk2"/>
            </a:solidFill>
            <a:prstDash val="solid"/>
            <a:round/>
            <a:headEnd len="med" w="med" type="none"/>
            <a:tailEnd len="med" w="med" type="none"/>
          </a:ln>
        </p:spPr>
      </p:cxnSp>
      <p:cxnSp>
        <p:nvCxnSpPr>
          <p:cNvPr id="636" name="Google Shape;636;p87"/>
          <p:cNvCxnSpPr/>
          <p:nvPr/>
        </p:nvCxnSpPr>
        <p:spPr>
          <a:xfrm>
            <a:off x="2862525" y="4987200"/>
            <a:ext cx="1157700" cy="0"/>
          </a:xfrm>
          <a:prstGeom prst="straightConnector1">
            <a:avLst/>
          </a:prstGeom>
          <a:noFill/>
          <a:ln cap="flat" cmpd="sng" w="28575">
            <a:solidFill>
              <a:schemeClr val="dk2"/>
            </a:solidFill>
            <a:prstDash val="solid"/>
            <a:round/>
            <a:headEnd len="med" w="med" type="none"/>
            <a:tailEnd len="med" w="med" type="none"/>
          </a:ln>
        </p:spPr>
      </p:cxn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0" name="Shape 640"/>
        <p:cNvGrpSpPr/>
        <p:nvPr/>
      </p:nvGrpSpPr>
      <p:grpSpPr>
        <a:xfrm>
          <a:off x="0" y="0"/>
          <a:ext cx="0" cy="0"/>
          <a:chOff x="0" y="0"/>
          <a:chExt cx="0" cy="0"/>
        </a:xfrm>
      </p:grpSpPr>
      <p:pic>
        <p:nvPicPr>
          <p:cNvPr id="641" name="Google Shape;641;p88"/>
          <p:cNvPicPr preferRelativeResize="0"/>
          <p:nvPr/>
        </p:nvPicPr>
        <p:blipFill>
          <a:blip r:embed="rId3">
            <a:alphaModFix/>
          </a:blip>
          <a:stretch>
            <a:fillRect/>
          </a:stretch>
        </p:blipFill>
        <p:spPr>
          <a:xfrm>
            <a:off x="1653900" y="175550"/>
            <a:ext cx="5460399" cy="4532049"/>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5" name="Shape 645"/>
        <p:cNvGrpSpPr/>
        <p:nvPr/>
      </p:nvGrpSpPr>
      <p:grpSpPr>
        <a:xfrm>
          <a:off x="0" y="0"/>
          <a:ext cx="0" cy="0"/>
          <a:chOff x="0" y="0"/>
          <a:chExt cx="0" cy="0"/>
        </a:xfrm>
      </p:grpSpPr>
      <p:sp>
        <p:nvSpPr>
          <p:cNvPr id="646" name="Google Shape;646;p8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Why doesn’t the author just use ‘said’?</a:t>
            </a:r>
            <a:endParaRPr/>
          </a:p>
        </p:txBody>
      </p:sp>
      <p:pic>
        <p:nvPicPr>
          <p:cNvPr id="647" name="Google Shape;647;p89"/>
          <p:cNvPicPr preferRelativeResize="0"/>
          <p:nvPr/>
        </p:nvPicPr>
        <p:blipFill>
          <a:blip r:embed="rId3">
            <a:alphaModFix/>
          </a:blip>
          <a:stretch>
            <a:fillRect/>
          </a:stretch>
        </p:blipFill>
        <p:spPr>
          <a:xfrm>
            <a:off x="447641" y="1577900"/>
            <a:ext cx="7479809" cy="572700"/>
          </a:xfrm>
          <a:prstGeom prst="rect">
            <a:avLst/>
          </a:prstGeom>
          <a:noFill/>
          <a:ln>
            <a:noFill/>
          </a:ln>
        </p:spPr>
      </p:pic>
      <p:pic>
        <p:nvPicPr>
          <p:cNvPr id="648" name="Google Shape;648;p89"/>
          <p:cNvPicPr preferRelativeResize="0"/>
          <p:nvPr/>
        </p:nvPicPr>
        <p:blipFill>
          <a:blip r:embed="rId4">
            <a:alphaModFix/>
          </a:blip>
          <a:stretch>
            <a:fillRect/>
          </a:stretch>
        </p:blipFill>
        <p:spPr>
          <a:xfrm>
            <a:off x="152400" y="2303000"/>
            <a:ext cx="8839200" cy="414597"/>
          </a:xfrm>
          <a:prstGeom prst="rect">
            <a:avLst/>
          </a:prstGeom>
          <a:noFill/>
          <a:ln>
            <a:noFill/>
          </a:ln>
        </p:spPr>
      </p:pic>
      <p:pic>
        <p:nvPicPr>
          <p:cNvPr id="649" name="Google Shape;649;p89"/>
          <p:cNvPicPr preferRelativeResize="0"/>
          <p:nvPr/>
        </p:nvPicPr>
        <p:blipFill>
          <a:blip r:embed="rId5">
            <a:alphaModFix/>
          </a:blip>
          <a:stretch>
            <a:fillRect/>
          </a:stretch>
        </p:blipFill>
        <p:spPr>
          <a:xfrm>
            <a:off x="152400" y="2869997"/>
            <a:ext cx="5505450" cy="476250"/>
          </a:xfrm>
          <a:prstGeom prst="rect">
            <a:avLst/>
          </a:prstGeom>
          <a:noFill/>
          <a:ln>
            <a:noFill/>
          </a:ln>
        </p:spPr>
      </p:pic>
      <p:pic>
        <p:nvPicPr>
          <p:cNvPr id="650" name="Google Shape;650;p89"/>
          <p:cNvPicPr preferRelativeResize="0"/>
          <p:nvPr/>
        </p:nvPicPr>
        <p:blipFill>
          <a:blip r:embed="rId6">
            <a:alphaModFix/>
          </a:blip>
          <a:stretch>
            <a:fillRect/>
          </a:stretch>
        </p:blipFill>
        <p:spPr>
          <a:xfrm>
            <a:off x="152400" y="3498647"/>
            <a:ext cx="8839199" cy="443735"/>
          </a:xfrm>
          <a:prstGeom prst="rect">
            <a:avLst/>
          </a:prstGeom>
          <a:noFill/>
          <a:ln>
            <a:noFill/>
          </a:ln>
        </p:spPr>
      </p:pic>
      <p:pic>
        <p:nvPicPr>
          <p:cNvPr id="651" name="Google Shape;651;p89"/>
          <p:cNvPicPr preferRelativeResize="0"/>
          <p:nvPr/>
        </p:nvPicPr>
        <p:blipFill>
          <a:blip r:embed="rId7">
            <a:alphaModFix/>
          </a:blip>
          <a:stretch>
            <a:fillRect/>
          </a:stretch>
        </p:blipFill>
        <p:spPr>
          <a:xfrm>
            <a:off x="152400" y="4094781"/>
            <a:ext cx="7848600" cy="476250"/>
          </a:xfrm>
          <a:prstGeom prst="rect">
            <a:avLst/>
          </a:prstGeom>
          <a:noFill/>
          <a:ln>
            <a:noFill/>
          </a:ln>
        </p:spPr>
      </p:pic>
      <p:pic>
        <p:nvPicPr>
          <p:cNvPr id="652" name="Google Shape;652;p89"/>
          <p:cNvPicPr preferRelativeResize="0"/>
          <p:nvPr/>
        </p:nvPicPr>
        <p:blipFill>
          <a:blip r:embed="rId8">
            <a:alphaModFix/>
          </a:blip>
          <a:stretch>
            <a:fillRect/>
          </a:stretch>
        </p:blipFill>
        <p:spPr>
          <a:xfrm>
            <a:off x="447650" y="4657656"/>
            <a:ext cx="7479800" cy="383194"/>
          </a:xfrm>
          <a:prstGeom prst="rect">
            <a:avLst/>
          </a:prstGeom>
          <a:noFill/>
          <a:ln>
            <a:noFill/>
          </a:ln>
        </p:spPr>
      </p:pic>
      <p:cxnSp>
        <p:nvCxnSpPr>
          <p:cNvPr id="653" name="Google Shape;653;p89"/>
          <p:cNvCxnSpPr/>
          <p:nvPr/>
        </p:nvCxnSpPr>
        <p:spPr>
          <a:xfrm>
            <a:off x="1435075" y="2080975"/>
            <a:ext cx="1157700" cy="0"/>
          </a:xfrm>
          <a:prstGeom prst="straightConnector1">
            <a:avLst/>
          </a:prstGeom>
          <a:noFill/>
          <a:ln cap="flat" cmpd="sng" w="28575">
            <a:solidFill>
              <a:schemeClr val="dk2"/>
            </a:solidFill>
            <a:prstDash val="solid"/>
            <a:round/>
            <a:headEnd len="med" w="med" type="none"/>
            <a:tailEnd len="med" w="med" type="none"/>
          </a:ln>
        </p:spPr>
      </p:cxnSp>
      <p:cxnSp>
        <p:nvCxnSpPr>
          <p:cNvPr id="654" name="Google Shape;654;p89"/>
          <p:cNvCxnSpPr/>
          <p:nvPr/>
        </p:nvCxnSpPr>
        <p:spPr>
          <a:xfrm>
            <a:off x="3113425" y="2654325"/>
            <a:ext cx="1157700" cy="0"/>
          </a:xfrm>
          <a:prstGeom prst="straightConnector1">
            <a:avLst/>
          </a:prstGeom>
          <a:noFill/>
          <a:ln cap="flat" cmpd="sng" w="28575">
            <a:solidFill>
              <a:schemeClr val="dk2"/>
            </a:solidFill>
            <a:prstDash val="solid"/>
            <a:round/>
            <a:headEnd len="med" w="med" type="none"/>
            <a:tailEnd len="med" w="med" type="none"/>
          </a:ln>
        </p:spPr>
      </p:cxnSp>
      <p:cxnSp>
        <p:nvCxnSpPr>
          <p:cNvPr id="655" name="Google Shape;655;p89"/>
          <p:cNvCxnSpPr/>
          <p:nvPr/>
        </p:nvCxnSpPr>
        <p:spPr>
          <a:xfrm>
            <a:off x="2384475" y="3293450"/>
            <a:ext cx="1157700" cy="0"/>
          </a:xfrm>
          <a:prstGeom prst="straightConnector1">
            <a:avLst/>
          </a:prstGeom>
          <a:noFill/>
          <a:ln cap="flat" cmpd="sng" w="28575">
            <a:solidFill>
              <a:schemeClr val="dk2"/>
            </a:solidFill>
            <a:prstDash val="solid"/>
            <a:round/>
            <a:headEnd len="med" w="med" type="none"/>
            <a:tailEnd len="med" w="med" type="none"/>
          </a:ln>
        </p:spPr>
      </p:cxnSp>
      <p:cxnSp>
        <p:nvCxnSpPr>
          <p:cNvPr id="656" name="Google Shape;656;p89"/>
          <p:cNvCxnSpPr/>
          <p:nvPr/>
        </p:nvCxnSpPr>
        <p:spPr>
          <a:xfrm>
            <a:off x="6970000" y="3879950"/>
            <a:ext cx="1157700" cy="0"/>
          </a:xfrm>
          <a:prstGeom prst="straightConnector1">
            <a:avLst/>
          </a:prstGeom>
          <a:noFill/>
          <a:ln cap="flat" cmpd="sng" w="28575">
            <a:solidFill>
              <a:schemeClr val="dk2"/>
            </a:solidFill>
            <a:prstDash val="solid"/>
            <a:round/>
            <a:headEnd len="med" w="med" type="none"/>
            <a:tailEnd len="med" w="med" type="none"/>
          </a:ln>
        </p:spPr>
      </p:cxnSp>
      <p:cxnSp>
        <p:nvCxnSpPr>
          <p:cNvPr id="657" name="Google Shape;657;p89"/>
          <p:cNvCxnSpPr/>
          <p:nvPr/>
        </p:nvCxnSpPr>
        <p:spPr>
          <a:xfrm>
            <a:off x="3268075" y="4505925"/>
            <a:ext cx="1157700" cy="0"/>
          </a:xfrm>
          <a:prstGeom prst="straightConnector1">
            <a:avLst/>
          </a:prstGeom>
          <a:noFill/>
          <a:ln cap="flat" cmpd="sng" w="28575">
            <a:solidFill>
              <a:schemeClr val="dk2"/>
            </a:solidFill>
            <a:prstDash val="solid"/>
            <a:round/>
            <a:headEnd len="med" w="med" type="none"/>
            <a:tailEnd len="med" w="med" type="none"/>
          </a:ln>
        </p:spPr>
      </p:cxnSp>
      <p:cxnSp>
        <p:nvCxnSpPr>
          <p:cNvPr id="658" name="Google Shape;658;p89"/>
          <p:cNvCxnSpPr/>
          <p:nvPr/>
        </p:nvCxnSpPr>
        <p:spPr>
          <a:xfrm>
            <a:off x="1226775" y="4987200"/>
            <a:ext cx="1157700" cy="0"/>
          </a:xfrm>
          <a:prstGeom prst="straightConnector1">
            <a:avLst/>
          </a:prstGeom>
          <a:noFill/>
          <a:ln cap="flat" cmpd="sng" w="28575">
            <a:solidFill>
              <a:schemeClr val="dk2"/>
            </a:solidFill>
            <a:prstDash val="solid"/>
            <a:round/>
            <a:headEnd len="med" w="med" type="none"/>
            <a:tailEnd len="med" w="med" type="none"/>
          </a:ln>
        </p:spPr>
      </p:cxnSp>
      <p:cxnSp>
        <p:nvCxnSpPr>
          <p:cNvPr id="659" name="Google Shape;659;p89"/>
          <p:cNvCxnSpPr/>
          <p:nvPr/>
        </p:nvCxnSpPr>
        <p:spPr>
          <a:xfrm>
            <a:off x="2862525" y="4987200"/>
            <a:ext cx="1157700" cy="0"/>
          </a:xfrm>
          <a:prstGeom prst="straightConnector1">
            <a:avLst/>
          </a:prstGeom>
          <a:noFill/>
          <a:ln cap="flat" cmpd="sng" w="28575">
            <a:solidFill>
              <a:schemeClr val="dk2"/>
            </a:solidFill>
            <a:prstDash val="solid"/>
            <a:round/>
            <a:headEnd len="med" w="med" type="none"/>
            <a:tailEnd len="med" w="med" type="none"/>
          </a:ln>
        </p:spPr>
      </p:cxn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3" name="Shape 663"/>
        <p:cNvGrpSpPr/>
        <p:nvPr/>
      </p:nvGrpSpPr>
      <p:grpSpPr>
        <a:xfrm>
          <a:off x="0" y="0"/>
          <a:ext cx="0" cy="0"/>
          <a:chOff x="0" y="0"/>
          <a:chExt cx="0" cy="0"/>
        </a:xfrm>
      </p:grpSpPr>
      <p:sp>
        <p:nvSpPr>
          <p:cNvPr id="664" name="Google Shape;664;p90"/>
          <p:cNvSpPr txBox="1"/>
          <p:nvPr>
            <p:ph idx="1" type="body"/>
          </p:nvPr>
        </p:nvSpPr>
        <p:spPr>
          <a:xfrm>
            <a:off x="311700" y="1212750"/>
            <a:ext cx="19521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3900"/>
              <a:t>‘</a:t>
            </a:r>
            <a:r>
              <a:rPr lang="en" sz="3900"/>
              <a:t>Wait!’</a:t>
            </a:r>
            <a:endParaRPr sz="3900"/>
          </a:p>
        </p:txBody>
      </p:sp>
      <p:sp>
        <p:nvSpPr>
          <p:cNvPr id="665" name="Google Shape;665;p90"/>
          <p:cNvSpPr txBox="1"/>
          <p:nvPr>
            <p:ph type="title"/>
          </p:nvPr>
        </p:nvSpPr>
        <p:spPr>
          <a:xfrm>
            <a:off x="311700" y="24770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You practise…</a:t>
            </a:r>
            <a:endParaRPr/>
          </a:p>
        </p:txBody>
      </p:sp>
      <p:sp>
        <p:nvSpPr>
          <p:cNvPr id="666" name="Google Shape;666;p90"/>
          <p:cNvSpPr txBox="1"/>
          <p:nvPr/>
        </p:nvSpPr>
        <p:spPr>
          <a:xfrm>
            <a:off x="2671650" y="1357450"/>
            <a:ext cx="6366900" cy="341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100">
                <a:solidFill>
                  <a:schemeClr val="accent3"/>
                </a:solidFill>
                <a:latin typeface="Average"/>
                <a:ea typeface="Average"/>
                <a:cs typeface="Average"/>
                <a:sym typeface="Average"/>
              </a:rPr>
              <a:t>she exclaimed</a:t>
            </a:r>
            <a:endParaRPr sz="3100">
              <a:solidFill>
                <a:schemeClr val="accent3"/>
              </a:solidFill>
              <a:latin typeface="Average"/>
              <a:ea typeface="Average"/>
              <a:cs typeface="Average"/>
              <a:sym typeface="Average"/>
            </a:endParaRPr>
          </a:p>
          <a:p>
            <a:pPr indent="0" lvl="0" marL="0" rtl="0" algn="l">
              <a:spcBef>
                <a:spcPts val="0"/>
              </a:spcBef>
              <a:spcAft>
                <a:spcPts val="0"/>
              </a:spcAft>
              <a:buNone/>
            </a:pPr>
            <a:r>
              <a:rPr lang="en" sz="3100">
                <a:solidFill>
                  <a:schemeClr val="accent3"/>
                </a:solidFill>
                <a:latin typeface="Average"/>
                <a:ea typeface="Average"/>
                <a:cs typeface="Average"/>
                <a:sym typeface="Average"/>
              </a:rPr>
              <a:t>she shrieked</a:t>
            </a:r>
            <a:endParaRPr sz="3100">
              <a:solidFill>
                <a:schemeClr val="accent3"/>
              </a:solidFill>
              <a:latin typeface="Average"/>
              <a:ea typeface="Average"/>
              <a:cs typeface="Average"/>
              <a:sym typeface="Average"/>
            </a:endParaRPr>
          </a:p>
          <a:p>
            <a:pPr indent="0" lvl="0" marL="0" rtl="0" algn="l">
              <a:spcBef>
                <a:spcPts val="0"/>
              </a:spcBef>
              <a:spcAft>
                <a:spcPts val="0"/>
              </a:spcAft>
              <a:buNone/>
            </a:pPr>
            <a:r>
              <a:rPr lang="en" sz="3100">
                <a:solidFill>
                  <a:schemeClr val="accent3"/>
                </a:solidFill>
                <a:latin typeface="Average"/>
                <a:ea typeface="Average"/>
                <a:cs typeface="Average"/>
                <a:sym typeface="Average"/>
              </a:rPr>
              <a:t>she squealed</a:t>
            </a:r>
            <a:endParaRPr sz="3100">
              <a:solidFill>
                <a:schemeClr val="accent3"/>
              </a:solidFill>
              <a:latin typeface="Average"/>
              <a:ea typeface="Average"/>
              <a:cs typeface="Average"/>
              <a:sym typeface="Average"/>
            </a:endParaRPr>
          </a:p>
          <a:p>
            <a:pPr indent="0" lvl="0" marL="0" rtl="0" algn="l">
              <a:spcBef>
                <a:spcPts val="0"/>
              </a:spcBef>
              <a:spcAft>
                <a:spcPts val="0"/>
              </a:spcAft>
              <a:buNone/>
            </a:pPr>
            <a:r>
              <a:rPr lang="en" sz="3100">
                <a:solidFill>
                  <a:schemeClr val="accent3"/>
                </a:solidFill>
                <a:latin typeface="Average"/>
                <a:ea typeface="Average"/>
                <a:cs typeface="Average"/>
                <a:sym typeface="Average"/>
              </a:rPr>
              <a:t>she warned</a:t>
            </a:r>
            <a:endParaRPr sz="3100">
              <a:solidFill>
                <a:schemeClr val="accent3"/>
              </a:solidFill>
              <a:latin typeface="Average"/>
              <a:ea typeface="Average"/>
              <a:cs typeface="Average"/>
              <a:sym typeface="Average"/>
            </a:endParaRPr>
          </a:p>
          <a:p>
            <a:pPr indent="0" lvl="0" marL="0" rtl="0" algn="l">
              <a:spcBef>
                <a:spcPts val="0"/>
              </a:spcBef>
              <a:spcAft>
                <a:spcPts val="0"/>
              </a:spcAft>
              <a:buNone/>
            </a:pPr>
            <a:r>
              <a:rPr lang="en" sz="3100">
                <a:solidFill>
                  <a:schemeClr val="accent3"/>
                </a:solidFill>
                <a:latin typeface="Average"/>
                <a:ea typeface="Average"/>
                <a:cs typeface="Average"/>
                <a:sym typeface="Average"/>
              </a:rPr>
              <a:t>she shouted at the top of her voice</a:t>
            </a:r>
            <a:endParaRPr sz="3100">
              <a:solidFill>
                <a:schemeClr val="accent3"/>
              </a:solidFill>
              <a:latin typeface="Average"/>
              <a:ea typeface="Average"/>
              <a:cs typeface="Average"/>
              <a:sym typeface="Average"/>
            </a:endParaRPr>
          </a:p>
          <a:p>
            <a:pPr indent="0" lvl="0" marL="0" rtl="0" algn="l">
              <a:spcBef>
                <a:spcPts val="0"/>
              </a:spcBef>
              <a:spcAft>
                <a:spcPts val="0"/>
              </a:spcAft>
              <a:buNone/>
            </a:pPr>
            <a:r>
              <a:rPr lang="en" sz="3100">
                <a:solidFill>
                  <a:schemeClr val="accent3"/>
                </a:solidFill>
                <a:latin typeface="Average"/>
                <a:ea typeface="Average"/>
                <a:cs typeface="Average"/>
                <a:sym typeface="Average"/>
              </a:rPr>
              <a:t>she gasped</a:t>
            </a:r>
            <a:endParaRPr sz="3100">
              <a:solidFill>
                <a:schemeClr val="accent3"/>
              </a:solidFill>
              <a:latin typeface="Average"/>
              <a:ea typeface="Average"/>
              <a:cs typeface="Average"/>
              <a:sym typeface="Average"/>
            </a:endParaRPr>
          </a:p>
          <a:p>
            <a:pPr indent="0" lvl="0" marL="0" rtl="0" algn="l">
              <a:spcBef>
                <a:spcPts val="0"/>
              </a:spcBef>
              <a:spcAft>
                <a:spcPts val="0"/>
              </a:spcAft>
              <a:buNone/>
            </a:pPr>
            <a:r>
              <a:rPr lang="en" sz="3100">
                <a:solidFill>
                  <a:schemeClr val="accent3"/>
                </a:solidFill>
                <a:latin typeface="Average"/>
                <a:ea typeface="Average"/>
                <a:cs typeface="Average"/>
                <a:sym typeface="Average"/>
              </a:rPr>
              <a:t>she whispered</a:t>
            </a:r>
            <a:endParaRPr sz="3100">
              <a:solidFill>
                <a:schemeClr val="accent3"/>
              </a:solidFill>
              <a:latin typeface="Average"/>
              <a:ea typeface="Average"/>
              <a:cs typeface="Average"/>
              <a:sym typeface="Average"/>
            </a:endParaRPr>
          </a:p>
          <a:p>
            <a:pPr indent="0" lvl="0" marL="0" rtl="0" algn="l">
              <a:spcBef>
                <a:spcPts val="0"/>
              </a:spcBef>
              <a:spcAft>
                <a:spcPts val="0"/>
              </a:spcAft>
              <a:buNone/>
            </a:pPr>
            <a:r>
              <a:t/>
            </a:r>
            <a:endParaRPr sz="1800">
              <a:solidFill>
                <a:schemeClr val="accent3"/>
              </a:solidFill>
              <a:latin typeface="Average"/>
              <a:ea typeface="Average"/>
              <a:cs typeface="Average"/>
              <a:sym typeface="Average"/>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0" name="Shape 670"/>
        <p:cNvGrpSpPr/>
        <p:nvPr/>
      </p:nvGrpSpPr>
      <p:grpSpPr>
        <a:xfrm>
          <a:off x="0" y="0"/>
          <a:ext cx="0" cy="0"/>
          <a:chOff x="0" y="0"/>
          <a:chExt cx="0" cy="0"/>
        </a:xfrm>
      </p:grpSpPr>
      <p:sp>
        <p:nvSpPr>
          <p:cNvPr id="671" name="Google Shape;671;p9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Look back at the descriptions of Robbie in the text. Draw Robbie.</a:t>
            </a:r>
            <a:endParaRPr/>
          </a:p>
        </p:txBody>
      </p:sp>
      <p:sp>
        <p:nvSpPr>
          <p:cNvPr id="672" name="Google Shape;672;p91"/>
          <p:cNvSpPr txBox="1"/>
          <p:nvPr>
            <p:ph idx="1" type="body"/>
          </p:nvPr>
        </p:nvSpPr>
        <p:spPr>
          <a:xfrm>
            <a:off x="311700" y="1152475"/>
            <a:ext cx="8520600" cy="12573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Label the body parts you add to show understanding of the text.</a:t>
            </a:r>
            <a:endParaRPr/>
          </a:p>
        </p:txBody>
      </p:sp>
      <p:pic>
        <p:nvPicPr>
          <p:cNvPr id="673" name="Google Shape;673;p91"/>
          <p:cNvPicPr preferRelativeResize="0"/>
          <p:nvPr/>
        </p:nvPicPr>
        <p:blipFill>
          <a:blip r:embed="rId3">
            <a:alphaModFix/>
          </a:blip>
          <a:stretch>
            <a:fillRect/>
          </a:stretch>
        </p:blipFill>
        <p:spPr>
          <a:xfrm>
            <a:off x="0" y="1702870"/>
            <a:ext cx="9144000" cy="632760"/>
          </a:xfrm>
          <a:prstGeom prst="rect">
            <a:avLst/>
          </a:prstGeom>
          <a:noFill/>
          <a:ln>
            <a:noFill/>
          </a:ln>
        </p:spPr>
      </p:pic>
      <p:cxnSp>
        <p:nvCxnSpPr>
          <p:cNvPr id="674" name="Google Shape;674;p91"/>
          <p:cNvCxnSpPr/>
          <p:nvPr/>
        </p:nvCxnSpPr>
        <p:spPr>
          <a:xfrm flipH="1" rot="10800000">
            <a:off x="6144600" y="1994950"/>
            <a:ext cx="2999400" cy="48600"/>
          </a:xfrm>
          <a:prstGeom prst="straightConnector1">
            <a:avLst/>
          </a:prstGeom>
          <a:noFill/>
          <a:ln cap="flat" cmpd="sng" w="38100">
            <a:solidFill>
              <a:schemeClr val="dk2"/>
            </a:solidFill>
            <a:prstDash val="solid"/>
            <a:round/>
            <a:headEnd len="med" w="med" type="none"/>
            <a:tailEnd len="med" w="med" type="none"/>
          </a:ln>
        </p:spPr>
      </p:cxnSp>
      <p:cxnSp>
        <p:nvCxnSpPr>
          <p:cNvPr id="675" name="Google Shape;675;p91"/>
          <p:cNvCxnSpPr/>
          <p:nvPr/>
        </p:nvCxnSpPr>
        <p:spPr>
          <a:xfrm flipH="1" rot="10800000">
            <a:off x="53825" y="2287150"/>
            <a:ext cx="2945700" cy="30600"/>
          </a:xfrm>
          <a:prstGeom prst="straightConnector1">
            <a:avLst/>
          </a:prstGeom>
          <a:noFill/>
          <a:ln cap="flat" cmpd="sng" w="38100">
            <a:solidFill>
              <a:schemeClr val="dk2"/>
            </a:solidFill>
            <a:prstDash val="solid"/>
            <a:round/>
            <a:headEnd len="med" w="med" type="none"/>
            <a:tailEnd len="med" w="med" type="none"/>
          </a:ln>
        </p:spPr>
      </p:cxnSp>
      <p:sp>
        <p:nvSpPr>
          <p:cNvPr id="676" name="Google Shape;676;p91"/>
          <p:cNvSpPr txBox="1"/>
          <p:nvPr/>
        </p:nvSpPr>
        <p:spPr>
          <a:xfrm>
            <a:off x="4572000" y="2544525"/>
            <a:ext cx="4260300" cy="118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3"/>
                </a:solidFill>
                <a:latin typeface="Average"/>
                <a:ea typeface="Average"/>
                <a:cs typeface="Average"/>
                <a:sym typeface="Average"/>
              </a:rPr>
              <a:t>If Robbie’s metal feet go ‘clumpclump’, what might they look like?</a:t>
            </a:r>
            <a:endParaRPr sz="1800">
              <a:solidFill>
                <a:schemeClr val="accent3"/>
              </a:solidFill>
              <a:latin typeface="Average"/>
              <a:ea typeface="Average"/>
              <a:cs typeface="Average"/>
              <a:sym typeface="Average"/>
            </a:endParaRPr>
          </a:p>
        </p:txBody>
      </p:sp>
      <p:pic>
        <p:nvPicPr>
          <p:cNvPr id="677" name="Google Shape;677;p91"/>
          <p:cNvPicPr preferRelativeResize="0"/>
          <p:nvPr/>
        </p:nvPicPr>
        <p:blipFill>
          <a:blip r:embed="rId4">
            <a:alphaModFix/>
          </a:blip>
          <a:stretch>
            <a:fillRect/>
          </a:stretch>
        </p:blipFill>
        <p:spPr>
          <a:xfrm>
            <a:off x="53825" y="3341375"/>
            <a:ext cx="8839198" cy="611668"/>
          </a:xfrm>
          <a:prstGeom prst="rect">
            <a:avLst/>
          </a:prstGeom>
          <a:noFill/>
          <a:ln>
            <a:noFill/>
          </a:ln>
        </p:spPr>
      </p:pic>
      <p:cxnSp>
        <p:nvCxnSpPr>
          <p:cNvPr id="678" name="Google Shape;678;p91"/>
          <p:cNvCxnSpPr/>
          <p:nvPr/>
        </p:nvCxnSpPr>
        <p:spPr>
          <a:xfrm>
            <a:off x="3724000" y="3870025"/>
            <a:ext cx="2394300" cy="26400"/>
          </a:xfrm>
          <a:prstGeom prst="straightConnector1">
            <a:avLst/>
          </a:prstGeom>
          <a:noFill/>
          <a:ln cap="flat" cmpd="sng" w="38100">
            <a:solidFill>
              <a:schemeClr val="dk2"/>
            </a:solidFill>
            <a:prstDash val="solid"/>
            <a:round/>
            <a:headEnd len="med" w="med" type="none"/>
            <a:tailEnd len="med" w="med" type="none"/>
          </a:ln>
        </p:spPr>
      </p:cxnSp>
      <p:pic>
        <p:nvPicPr>
          <p:cNvPr id="679" name="Google Shape;679;p91"/>
          <p:cNvPicPr preferRelativeResize="0"/>
          <p:nvPr/>
        </p:nvPicPr>
        <p:blipFill>
          <a:blip r:embed="rId5">
            <a:alphaModFix/>
          </a:blip>
          <a:stretch>
            <a:fillRect/>
          </a:stretch>
        </p:blipFill>
        <p:spPr>
          <a:xfrm>
            <a:off x="152400" y="4105443"/>
            <a:ext cx="8839198" cy="611668"/>
          </a:xfrm>
          <a:prstGeom prst="rect">
            <a:avLst/>
          </a:prstGeom>
          <a:noFill/>
          <a:ln>
            <a:noFill/>
          </a:ln>
        </p:spPr>
      </p:pic>
      <p:cxnSp>
        <p:nvCxnSpPr>
          <p:cNvPr id="680" name="Google Shape;680;p91"/>
          <p:cNvCxnSpPr/>
          <p:nvPr/>
        </p:nvCxnSpPr>
        <p:spPr>
          <a:xfrm>
            <a:off x="3487225" y="4672450"/>
            <a:ext cx="2381100" cy="0"/>
          </a:xfrm>
          <a:prstGeom prst="straightConnector1">
            <a:avLst/>
          </a:prstGeom>
          <a:noFill/>
          <a:ln cap="flat" cmpd="sng" w="38100">
            <a:solidFill>
              <a:schemeClr val="dk2"/>
            </a:solidFill>
            <a:prstDash val="solid"/>
            <a:round/>
            <a:headEnd len="med" w="med" type="none"/>
            <a:tailEnd len="med" w="med" type="none"/>
          </a:ln>
        </p:spPr>
      </p:cxn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4" name="Shape 684"/>
        <p:cNvGrpSpPr/>
        <p:nvPr/>
      </p:nvGrpSpPr>
      <p:grpSpPr>
        <a:xfrm>
          <a:off x="0" y="0"/>
          <a:ext cx="0" cy="0"/>
          <a:chOff x="0" y="0"/>
          <a:chExt cx="0" cy="0"/>
        </a:xfrm>
      </p:grpSpPr>
      <p:sp>
        <p:nvSpPr>
          <p:cNvPr id="685" name="Google Shape;685;p92"/>
          <p:cNvSpPr txBox="1"/>
          <p:nvPr>
            <p:ph type="title"/>
          </p:nvPr>
        </p:nvSpPr>
        <p:spPr>
          <a:xfrm>
            <a:off x="-45375" y="2606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Recap…</a:t>
            </a:r>
            <a:endParaRPr/>
          </a:p>
        </p:txBody>
      </p:sp>
      <p:sp>
        <p:nvSpPr>
          <p:cNvPr id="686" name="Google Shape;686;p9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2300"/>
              <a:t>Gloria and Robbie are having fun together. They play a game of _____________, then Robbie gives Gloria _____________. Gloria starts to tell Robbie _________________ but they are interrupted by _________________ who calls Gloria home for ______________. Gloria wants Robbie to stay so she can finish ___________________ but he is not allowed to. Robbie feels uneasy about ___________________.</a:t>
            </a:r>
            <a:endParaRPr sz="2300"/>
          </a:p>
        </p:txBody>
      </p:sp>
      <p:sp>
        <p:nvSpPr>
          <p:cNvPr id="687" name="Google Shape;687;p92"/>
          <p:cNvSpPr txBox="1"/>
          <p:nvPr/>
        </p:nvSpPr>
        <p:spPr>
          <a:xfrm>
            <a:off x="501450" y="1572675"/>
            <a:ext cx="2332500" cy="41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6"/>
                </a:solidFill>
                <a:latin typeface="Average"/>
                <a:ea typeface="Average"/>
                <a:cs typeface="Average"/>
                <a:sym typeface="Average"/>
              </a:rPr>
              <a:t>Hide and seek</a:t>
            </a:r>
            <a:endParaRPr sz="1800">
              <a:solidFill>
                <a:schemeClr val="accent6"/>
              </a:solidFill>
              <a:latin typeface="Average"/>
              <a:ea typeface="Average"/>
              <a:cs typeface="Average"/>
              <a:sym typeface="Average"/>
            </a:endParaRPr>
          </a:p>
        </p:txBody>
      </p:sp>
      <p:sp>
        <p:nvSpPr>
          <p:cNvPr id="688" name="Google Shape;688;p92"/>
          <p:cNvSpPr txBox="1"/>
          <p:nvPr/>
        </p:nvSpPr>
        <p:spPr>
          <a:xfrm>
            <a:off x="5371875" y="1572675"/>
            <a:ext cx="2332500" cy="41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6"/>
                </a:solidFill>
                <a:latin typeface="Average"/>
                <a:ea typeface="Average"/>
                <a:cs typeface="Average"/>
                <a:sym typeface="Average"/>
              </a:rPr>
              <a:t>Ride on his back</a:t>
            </a:r>
            <a:endParaRPr sz="1800">
              <a:solidFill>
                <a:schemeClr val="accent6"/>
              </a:solidFill>
              <a:latin typeface="Average"/>
              <a:ea typeface="Average"/>
              <a:cs typeface="Average"/>
              <a:sym typeface="Average"/>
            </a:endParaRPr>
          </a:p>
        </p:txBody>
      </p:sp>
      <p:sp>
        <p:nvSpPr>
          <p:cNvPr id="689" name="Google Shape;689;p92"/>
          <p:cNvSpPr txBox="1"/>
          <p:nvPr/>
        </p:nvSpPr>
        <p:spPr>
          <a:xfrm>
            <a:off x="3185425" y="1990575"/>
            <a:ext cx="2332500" cy="41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6"/>
                </a:solidFill>
                <a:latin typeface="Average"/>
                <a:ea typeface="Average"/>
                <a:cs typeface="Average"/>
                <a:sym typeface="Average"/>
              </a:rPr>
              <a:t>Cinderella</a:t>
            </a:r>
            <a:endParaRPr sz="1800">
              <a:solidFill>
                <a:schemeClr val="accent6"/>
              </a:solidFill>
              <a:latin typeface="Average"/>
              <a:ea typeface="Average"/>
              <a:cs typeface="Average"/>
              <a:sym typeface="Average"/>
            </a:endParaRPr>
          </a:p>
        </p:txBody>
      </p:sp>
      <p:sp>
        <p:nvSpPr>
          <p:cNvPr id="690" name="Google Shape;690;p92"/>
          <p:cNvSpPr txBox="1"/>
          <p:nvPr/>
        </p:nvSpPr>
        <p:spPr>
          <a:xfrm>
            <a:off x="769875" y="2408475"/>
            <a:ext cx="2332500" cy="41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6"/>
                </a:solidFill>
                <a:latin typeface="Average"/>
                <a:ea typeface="Average"/>
                <a:cs typeface="Average"/>
                <a:sym typeface="Average"/>
              </a:rPr>
              <a:t>Gloria’s mum</a:t>
            </a:r>
            <a:endParaRPr sz="1800">
              <a:solidFill>
                <a:schemeClr val="accent6"/>
              </a:solidFill>
              <a:latin typeface="Average"/>
              <a:ea typeface="Average"/>
              <a:cs typeface="Average"/>
              <a:sym typeface="Average"/>
            </a:endParaRPr>
          </a:p>
        </p:txBody>
      </p:sp>
      <p:sp>
        <p:nvSpPr>
          <p:cNvPr id="691" name="Google Shape;691;p92"/>
          <p:cNvSpPr txBox="1"/>
          <p:nvPr/>
        </p:nvSpPr>
        <p:spPr>
          <a:xfrm>
            <a:off x="6286100" y="2362800"/>
            <a:ext cx="2332500" cy="41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6"/>
                </a:solidFill>
                <a:latin typeface="Average"/>
                <a:ea typeface="Average"/>
                <a:cs typeface="Average"/>
                <a:sym typeface="Average"/>
              </a:rPr>
              <a:t>dinner</a:t>
            </a:r>
            <a:endParaRPr sz="1800">
              <a:solidFill>
                <a:schemeClr val="accent6"/>
              </a:solidFill>
              <a:latin typeface="Average"/>
              <a:ea typeface="Average"/>
              <a:cs typeface="Average"/>
              <a:sym typeface="Average"/>
            </a:endParaRPr>
          </a:p>
        </p:txBody>
      </p:sp>
      <p:sp>
        <p:nvSpPr>
          <p:cNvPr id="692" name="Google Shape;692;p92"/>
          <p:cNvSpPr txBox="1"/>
          <p:nvPr/>
        </p:nvSpPr>
        <p:spPr>
          <a:xfrm>
            <a:off x="6582850" y="2780700"/>
            <a:ext cx="2332500" cy="41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6"/>
                </a:solidFill>
                <a:latin typeface="Average"/>
                <a:ea typeface="Average"/>
                <a:cs typeface="Average"/>
                <a:sym typeface="Average"/>
              </a:rPr>
              <a:t>the story</a:t>
            </a:r>
            <a:endParaRPr sz="1800">
              <a:solidFill>
                <a:schemeClr val="accent6"/>
              </a:solidFill>
              <a:latin typeface="Average"/>
              <a:ea typeface="Average"/>
              <a:cs typeface="Average"/>
              <a:sym typeface="Average"/>
            </a:endParaRPr>
          </a:p>
        </p:txBody>
      </p:sp>
      <p:sp>
        <p:nvSpPr>
          <p:cNvPr id="693" name="Google Shape;693;p92"/>
          <p:cNvSpPr txBox="1"/>
          <p:nvPr/>
        </p:nvSpPr>
        <p:spPr>
          <a:xfrm>
            <a:off x="945950" y="3632075"/>
            <a:ext cx="2332500" cy="41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6"/>
                </a:solidFill>
                <a:latin typeface="Average"/>
                <a:ea typeface="Average"/>
                <a:cs typeface="Average"/>
                <a:sym typeface="Average"/>
              </a:rPr>
              <a:t>Mrs Weston</a:t>
            </a:r>
            <a:endParaRPr sz="1800">
              <a:solidFill>
                <a:schemeClr val="accent6"/>
              </a:solidFill>
              <a:latin typeface="Average"/>
              <a:ea typeface="Average"/>
              <a:cs typeface="Average"/>
              <a:sym typeface="Average"/>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7" name="Shape 697"/>
        <p:cNvGrpSpPr/>
        <p:nvPr/>
      </p:nvGrpSpPr>
      <p:grpSpPr>
        <a:xfrm>
          <a:off x="0" y="0"/>
          <a:ext cx="0" cy="0"/>
          <a:chOff x="0" y="0"/>
          <a:chExt cx="0" cy="0"/>
        </a:xfrm>
      </p:grpSpPr>
      <p:sp>
        <p:nvSpPr>
          <p:cNvPr id="698" name="Google Shape;698;p93"/>
          <p:cNvSpPr txBox="1"/>
          <p:nvPr>
            <p:ph idx="1" type="body"/>
          </p:nvPr>
        </p:nvSpPr>
        <p:spPr>
          <a:xfrm>
            <a:off x="245925" y="126400"/>
            <a:ext cx="8520600" cy="494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Robbie’s inner voice</a:t>
            </a:r>
            <a:endParaRPr/>
          </a:p>
        </p:txBody>
      </p:sp>
      <p:pic>
        <p:nvPicPr>
          <p:cNvPr id="699" name="Google Shape;699;p93"/>
          <p:cNvPicPr preferRelativeResize="0"/>
          <p:nvPr/>
        </p:nvPicPr>
        <p:blipFill>
          <a:blip r:embed="rId3">
            <a:alphaModFix/>
          </a:blip>
          <a:stretch>
            <a:fillRect/>
          </a:stretch>
        </p:blipFill>
        <p:spPr>
          <a:xfrm>
            <a:off x="528350" y="568175"/>
            <a:ext cx="7931350" cy="4471100"/>
          </a:xfrm>
          <a:prstGeom prst="rect">
            <a:avLst/>
          </a:prstGeom>
          <a:noFill/>
          <a:ln>
            <a:noFill/>
          </a:ln>
        </p:spPr>
      </p:pic>
      <p:sp>
        <p:nvSpPr>
          <p:cNvPr id="700" name="Google Shape;700;p93"/>
          <p:cNvSpPr txBox="1"/>
          <p:nvPr/>
        </p:nvSpPr>
        <p:spPr>
          <a:xfrm>
            <a:off x="1606100" y="1015450"/>
            <a:ext cx="2604600" cy="143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Average"/>
                <a:ea typeface="Average"/>
                <a:cs typeface="Average"/>
                <a:sym typeface="Average"/>
              </a:rPr>
              <a:t>Dear Diary,</a:t>
            </a:r>
            <a:endParaRPr sz="1800">
              <a:solidFill>
                <a:schemeClr val="lt1"/>
              </a:solidFill>
              <a:latin typeface="Average"/>
              <a:ea typeface="Average"/>
              <a:cs typeface="Average"/>
              <a:sym typeface="Average"/>
            </a:endParaRPr>
          </a:p>
          <a:p>
            <a:pPr indent="0" lvl="0" marL="0" rtl="0" algn="l">
              <a:spcBef>
                <a:spcPts val="0"/>
              </a:spcBef>
              <a:spcAft>
                <a:spcPts val="0"/>
              </a:spcAft>
              <a:buNone/>
            </a:pPr>
            <a:r>
              <a:t/>
            </a:r>
            <a:endParaRPr sz="1800">
              <a:solidFill>
                <a:schemeClr val="lt1"/>
              </a:solidFill>
              <a:latin typeface="Average"/>
              <a:ea typeface="Average"/>
              <a:cs typeface="Average"/>
              <a:sym typeface="Average"/>
            </a:endParaRPr>
          </a:p>
          <a:p>
            <a:pPr indent="0" lvl="0" marL="0" rtl="0" algn="l">
              <a:spcBef>
                <a:spcPts val="0"/>
              </a:spcBef>
              <a:spcAft>
                <a:spcPts val="0"/>
              </a:spcAft>
              <a:buNone/>
            </a:pPr>
            <a:r>
              <a:rPr lang="en" sz="1800">
                <a:solidFill>
                  <a:schemeClr val="lt1"/>
                </a:solidFill>
                <a:latin typeface="Average"/>
                <a:ea typeface="Average"/>
                <a:cs typeface="Average"/>
                <a:sym typeface="Average"/>
              </a:rPr>
              <a:t>Today I had a wonderful afternoon with Gloria….</a:t>
            </a:r>
            <a:endParaRPr sz="1800">
              <a:solidFill>
                <a:schemeClr val="lt1"/>
              </a:solidFill>
              <a:latin typeface="Average"/>
              <a:ea typeface="Average"/>
              <a:cs typeface="Average"/>
              <a:sym typeface="Average"/>
            </a:endParaRPr>
          </a:p>
        </p:txBody>
      </p:sp>
      <p:sp>
        <p:nvSpPr>
          <p:cNvPr id="701" name="Google Shape;701;p93"/>
          <p:cNvSpPr txBox="1"/>
          <p:nvPr/>
        </p:nvSpPr>
        <p:spPr>
          <a:xfrm>
            <a:off x="4795625" y="1008075"/>
            <a:ext cx="2848500" cy="359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A86E8"/>
                </a:solidFill>
                <a:latin typeface="Average"/>
                <a:ea typeface="Average"/>
                <a:cs typeface="Average"/>
                <a:sym typeface="Average"/>
              </a:rPr>
              <a:t>Write a diary entry by Robbie. You should:</a:t>
            </a:r>
            <a:endParaRPr sz="1800">
              <a:solidFill>
                <a:srgbClr val="4A86E8"/>
              </a:solidFill>
              <a:latin typeface="Average"/>
              <a:ea typeface="Average"/>
              <a:cs typeface="Average"/>
              <a:sym typeface="Average"/>
            </a:endParaRPr>
          </a:p>
          <a:p>
            <a:pPr indent="-342900" lvl="0" marL="457200" rtl="0" algn="l">
              <a:spcBef>
                <a:spcPts val="0"/>
              </a:spcBef>
              <a:spcAft>
                <a:spcPts val="0"/>
              </a:spcAft>
              <a:buClr>
                <a:srgbClr val="4A86E8"/>
              </a:buClr>
              <a:buSzPts val="1800"/>
              <a:buFont typeface="Average"/>
              <a:buChar char="-"/>
            </a:pPr>
            <a:r>
              <a:rPr lang="en" sz="1800">
                <a:solidFill>
                  <a:srgbClr val="4A86E8"/>
                </a:solidFill>
                <a:latin typeface="Average"/>
                <a:ea typeface="Average"/>
                <a:cs typeface="Average"/>
                <a:sym typeface="Average"/>
              </a:rPr>
              <a:t>describe what Robbie did with Gloria, and how he felt about it</a:t>
            </a:r>
            <a:endParaRPr sz="1800">
              <a:solidFill>
                <a:srgbClr val="4A86E8"/>
              </a:solidFill>
              <a:latin typeface="Average"/>
              <a:ea typeface="Average"/>
              <a:cs typeface="Average"/>
              <a:sym typeface="Average"/>
            </a:endParaRPr>
          </a:p>
          <a:p>
            <a:pPr indent="-342900" lvl="0" marL="457200" rtl="0" algn="l">
              <a:spcBef>
                <a:spcPts val="0"/>
              </a:spcBef>
              <a:spcAft>
                <a:spcPts val="0"/>
              </a:spcAft>
              <a:buClr>
                <a:srgbClr val="4A86E8"/>
              </a:buClr>
              <a:buSzPts val="1800"/>
              <a:buFont typeface="Average"/>
              <a:buChar char="-"/>
            </a:pPr>
            <a:r>
              <a:rPr lang="en" sz="1800">
                <a:solidFill>
                  <a:srgbClr val="4A86E8"/>
                </a:solidFill>
                <a:latin typeface="Average"/>
                <a:ea typeface="Average"/>
                <a:cs typeface="Average"/>
                <a:sym typeface="Average"/>
              </a:rPr>
              <a:t>describe how he felt about the </a:t>
            </a:r>
            <a:r>
              <a:rPr lang="en" sz="1800">
                <a:solidFill>
                  <a:srgbClr val="4A86E8"/>
                </a:solidFill>
                <a:latin typeface="Average"/>
                <a:ea typeface="Average"/>
                <a:cs typeface="Average"/>
                <a:sym typeface="Average"/>
              </a:rPr>
              <a:t>interruption</a:t>
            </a:r>
            <a:r>
              <a:rPr lang="en" sz="1800">
                <a:solidFill>
                  <a:srgbClr val="4A86E8"/>
                </a:solidFill>
                <a:latin typeface="Average"/>
                <a:ea typeface="Average"/>
                <a:cs typeface="Average"/>
                <a:sym typeface="Average"/>
              </a:rPr>
              <a:t>, and his feelings towards Mrs Weston.</a:t>
            </a:r>
            <a:endParaRPr sz="1800">
              <a:solidFill>
                <a:srgbClr val="4A86E8"/>
              </a:solidFill>
              <a:latin typeface="Average"/>
              <a:ea typeface="Average"/>
              <a:cs typeface="Average"/>
              <a:sym typeface="Average"/>
            </a:endParaRPr>
          </a:p>
          <a:p>
            <a:pPr indent="-342900" lvl="0" marL="457200" rtl="0" algn="l">
              <a:spcBef>
                <a:spcPts val="0"/>
              </a:spcBef>
              <a:spcAft>
                <a:spcPts val="0"/>
              </a:spcAft>
              <a:buClr>
                <a:srgbClr val="4A86E8"/>
              </a:buClr>
              <a:buSzPts val="1800"/>
              <a:buFont typeface="Average"/>
              <a:buChar char="-"/>
            </a:pPr>
            <a:r>
              <a:rPr lang="en" sz="1800">
                <a:solidFill>
                  <a:srgbClr val="4A86E8"/>
                </a:solidFill>
                <a:latin typeface="Average"/>
                <a:ea typeface="Average"/>
                <a:cs typeface="Average"/>
                <a:sym typeface="Average"/>
              </a:rPr>
              <a:t>describe what Robbie wants to do when he next sees Gloria.</a:t>
            </a:r>
            <a:endParaRPr sz="1800">
              <a:solidFill>
                <a:srgbClr val="4A86E8"/>
              </a:solidFill>
              <a:latin typeface="Average"/>
              <a:ea typeface="Average"/>
              <a:cs typeface="Average"/>
              <a:sym typeface="Average"/>
            </a:endParaRPr>
          </a:p>
        </p:txBody>
      </p:sp>
      <p:cxnSp>
        <p:nvCxnSpPr>
          <p:cNvPr id="702" name="Google Shape;702;p93"/>
          <p:cNvCxnSpPr/>
          <p:nvPr/>
        </p:nvCxnSpPr>
        <p:spPr>
          <a:xfrm flipH="1">
            <a:off x="3500375" y="3041275"/>
            <a:ext cx="1828500" cy="486600"/>
          </a:xfrm>
          <a:prstGeom prst="straightConnector1">
            <a:avLst/>
          </a:prstGeom>
          <a:noFill/>
          <a:ln cap="flat" cmpd="sng" w="38100">
            <a:solidFill>
              <a:schemeClr val="dk2"/>
            </a:solidFill>
            <a:prstDash val="solid"/>
            <a:round/>
            <a:headEnd len="med" w="med" type="none"/>
            <a:tailEnd len="med" w="med" type="none"/>
          </a:ln>
        </p:spPr>
      </p:cxnSp>
      <p:sp>
        <p:nvSpPr>
          <p:cNvPr id="703" name="Google Shape;703;p93"/>
          <p:cNvSpPr txBox="1"/>
          <p:nvPr/>
        </p:nvSpPr>
        <p:spPr>
          <a:xfrm>
            <a:off x="1856025" y="3356975"/>
            <a:ext cx="1618200" cy="68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800">
                <a:solidFill>
                  <a:srgbClr val="6AA84F"/>
                </a:solidFill>
                <a:latin typeface="Average"/>
                <a:ea typeface="Average"/>
                <a:cs typeface="Average"/>
                <a:sym typeface="Average"/>
              </a:rPr>
              <a:t>Mrs Weston shouted at us angrily…</a:t>
            </a:r>
            <a:endParaRPr i="1" sz="1800">
              <a:solidFill>
                <a:srgbClr val="6AA84F"/>
              </a:solidFill>
              <a:latin typeface="Average"/>
              <a:ea typeface="Average"/>
              <a:cs typeface="Average"/>
              <a:sym typeface="Average"/>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7" name="Shape 707"/>
        <p:cNvGrpSpPr/>
        <p:nvPr/>
      </p:nvGrpSpPr>
      <p:grpSpPr>
        <a:xfrm>
          <a:off x="0" y="0"/>
          <a:ext cx="0" cy="0"/>
          <a:chOff x="0" y="0"/>
          <a:chExt cx="0" cy="0"/>
        </a:xfrm>
      </p:grpSpPr>
      <p:sp>
        <p:nvSpPr>
          <p:cNvPr id="708" name="Google Shape;708;p9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709" name="Google Shape;709;p9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710" name="Google Shape;710;p94"/>
          <p:cNvPicPr preferRelativeResize="0"/>
          <p:nvPr/>
        </p:nvPicPr>
        <p:blipFill>
          <a:blip r:embed="rId3">
            <a:alphaModFix/>
          </a:blip>
          <a:stretch>
            <a:fillRect/>
          </a:stretch>
        </p:blipFill>
        <p:spPr>
          <a:xfrm>
            <a:off x="52625" y="303903"/>
            <a:ext cx="9144000" cy="2009943"/>
          </a:xfrm>
          <a:prstGeom prst="rect">
            <a:avLst/>
          </a:prstGeom>
          <a:noFill/>
          <a:ln>
            <a:noFill/>
          </a:ln>
        </p:spPr>
      </p:pic>
      <p:sp>
        <p:nvSpPr>
          <p:cNvPr id="711" name="Google Shape;711;p94"/>
          <p:cNvSpPr/>
          <p:nvPr/>
        </p:nvSpPr>
        <p:spPr>
          <a:xfrm>
            <a:off x="428250" y="2815225"/>
            <a:ext cx="8287500" cy="855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Average"/>
                <a:ea typeface="Average"/>
                <a:cs typeface="Average"/>
                <a:sym typeface="Average"/>
              </a:rPr>
              <a:t>New words</a:t>
            </a:r>
            <a:endParaRPr>
              <a:latin typeface="Average"/>
              <a:ea typeface="Average"/>
              <a:cs typeface="Average"/>
              <a:sym typeface="Average"/>
            </a:endParaRPr>
          </a:p>
          <a:p>
            <a:pPr indent="0" lvl="0" marL="0" rtl="0" algn="l">
              <a:spcBef>
                <a:spcPts val="0"/>
              </a:spcBef>
              <a:spcAft>
                <a:spcPts val="0"/>
              </a:spcAft>
              <a:buNone/>
            </a:pPr>
            <a:r>
              <a:t/>
            </a:r>
            <a:endParaRPr>
              <a:latin typeface="Average"/>
              <a:ea typeface="Average"/>
              <a:cs typeface="Average"/>
              <a:sym typeface="Average"/>
            </a:endParaRPr>
          </a:p>
          <a:p>
            <a:pPr indent="0" lvl="0" marL="0" rtl="0" algn="l">
              <a:spcBef>
                <a:spcPts val="0"/>
              </a:spcBef>
              <a:spcAft>
                <a:spcPts val="0"/>
              </a:spcAft>
              <a:buNone/>
            </a:pPr>
            <a:r>
              <a:t/>
            </a:r>
            <a:endParaRPr>
              <a:latin typeface="Average"/>
              <a:ea typeface="Average"/>
              <a:cs typeface="Average"/>
              <a:sym typeface="Average"/>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5" name="Shape 715"/>
        <p:cNvGrpSpPr/>
        <p:nvPr/>
      </p:nvGrpSpPr>
      <p:grpSpPr>
        <a:xfrm>
          <a:off x="0" y="0"/>
          <a:ext cx="0" cy="0"/>
          <a:chOff x="0" y="0"/>
          <a:chExt cx="0" cy="0"/>
        </a:xfrm>
      </p:grpSpPr>
      <p:sp>
        <p:nvSpPr>
          <p:cNvPr id="716" name="Google Shape;716;p95"/>
          <p:cNvSpPr/>
          <p:nvPr/>
        </p:nvSpPr>
        <p:spPr>
          <a:xfrm>
            <a:off x="428250" y="4071200"/>
            <a:ext cx="8287500" cy="855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Average"/>
                <a:ea typeface="Average"/>
                <a:cs typeface="Average"/>
                <a:sym typeface="Average"/>
              </a:rPr>
              <a:t>New words</a:t>
            </a:r>
            <a:endParaRPr>
              <a:latin typeface="Average"/>
              <a:ea typeface="Average"/>
              <a:cs typeface="Average"/>
              <a:sym typeface="Average"/>
            </a:endParaRPr>
          </a:p>
          <a:p>
            <a:pPr indent="0" lvl="0" marL="0" rtl="0" algn="l">
              <a:spcBef>
                <a:spcPts val="0"/>
              </a:spcBef>
              <a:spcAft>
                <a:spcPts val="0"/>
              </a:spcAft>
              <a:buNone/>
            </a:pPr>
            <a:r>
              <a:t/>
            </a:r>
            <a:endParaRPr>
              <a:latin typeface="Average"/>
              <a:ea typeface="Average"/>
              <a:cs typeface="Average"/>
              <a:sym typeface="Average"/>
            </a:endParaRPr>
          </a:p>
          <a:p>
            <a:pPr indent="0" lvl="0" marL="0" rtl="0" algn="l">
              <a:spcBef>
                <a:spcPts val="0"/>
              </a:spcBef>
              <a:spcAft>
                <a:spcPts val="0"/>
              </a:spcAft>
              <a:buNone/>
            </a:pPr>
            <a:r>
              <a:t/>
            </a:r>
            <a:endParaRPr>
              <a:latin typeface="Average"/>
              <a:ea typeface="Average"/>
              <a:cs typeface="Average"/>
              <a:sym typeface="Average"/>
            </a:endParaRPr>
          </a:p>
        </p:txBody>
      </p:sp>
      <p:pic>
        <p:nvPicPr>
          <p:cNvPr id="717" name="Google Shape;717;p95"/>
          <p:cNvPicPr preferRelativeResize="0"/>
          <p:nvPr/>
        </p:nvPicPr>
        <p:blipFill>
          <a:blip r:embed="rId3">
            <a:alphaModFix/>
          </a:blip>
          <a:stretch>
            <a:fillRect/>
          </a:stretch>
        </p:blipFill>
        <p:spPr>
          <a:xfrm>
            <a:off x="886725" y="89725"/>
            <a:ext cx="7370552" cy="3888325"/>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1" name="Shape 721"/>
        <p:cNvGrpSpPr/>
        <p:nvPr/>
      </p:nvGrpSpPr>
      <p:grpSpPr>
        <a:xfrm>
          <a:off x="0" y="0"/>
          <a:ext cx="0" cy="0"/>
          <a:chOff x="0" y="0"/>
          <a:chExt cx="0" cy="0"/>
        </a:xfrm>
      </p:grpSpPr>
      <p:sp>
        <p:nvSpPr>
          <p:cNvPr id="722" name="Google Shape;722;p9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Imagine….</a:t>
            </a:r>
            <a:endParaRPr/>
          </a:p>
        </p:txBody>
      </p:sp>
      <p:sp>
        <p:nvSpPr>
          <p:cNvPr id="723" name="Google Shape;723;p96"/>
          <p:cNvSpPr txBox="1"/>
          <p:nvPr>
            <p:ph idx="1" type="body"/>
          </p:nvPr>
        </p:nvSpPr>
        <p:spPr>
          <a:xfrm>
            <a:off x="311700" y="1152475"/>
            <a:ext cx="2844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100"/>
              <a:t>Robbie overhears Mrs Weston describe him as ‘that terrible machine’.</a:t>
            </a:r>
            <a:endParaRPr sz="2100"/>
          </a:p>
          <a:p>
            <a:pPr indent="0" lvl="0" marL="0" rtl="0" algn="l">
              <a:spcBef>
                <a:spcPts val="1200"/>
              </a:spcBef>
              <a:spcAft>
                <a:spcPts val="0"/>
              </a:spcAft>
              <a:buNone/>
            </a:pPr>
            <a:r>
              <a:rPr lang="en" sz="2100"/>
              <a:t>How does he feel?</a:t>
            </a:r>
            <a:endParaRPr sz="2100"/>
          </a:p>
          <a:p>
            <a:pPr indent="0" lvl="0" marL="0" rtl="0" algn="l">
              <a:spcBef>
                <a:spcPts val="1200"/>
              </a:spcBef>
              <a:spcAft>
                <a:spcPts val="1200"/>
              </a:spcAft>
              <a:buNone/>
            </a:pPr>
            <a:r>
              <a:rPr lang="en" sz="2100"/>
              <a:t>What would he say?</a:t>
            </a:r>
            <a:endParaRPr sz="2100"/>
          </a:p>
        </p:txBody>
      </p:sp>
      <p:pic>
        <p:nvPicPr>
          <p:cNvPr id="724" name="Google Shape;724;p96"/>
          <p:cNvPicPr preferRelativeResize="0"/>
          <p:nvPr/>
        </p:nvPicPr>
        <p:blipFill>
          <a:blip r:embed="rId3">
            <a:alphaModFix/>
          </a:blip>
          <a:stretch>
            <a:fillRect/>
          </a:stretch>
        </p:blipFill>
        <p:spPr>
          <a:xfrm>
            <a:off x="3869250" y="0"/>
            <a:ext cx="5143501" cy="5143501"/>
          </a:xfrm>
          <a:prstGeom prst="rect">
            <a:avLst/>
          </a:prstGeom>
          <a:noFill/>
          <a:ln>
            <a:noFill/>
          </a:ln>
        </p:spPr>
      </p:pic>
      <p:sp>
        <p:nvSpPr>
          <p:cNvPr id="725" name="Google Shape;725;p96"/>
          <p:cNvSpPr/>
          <p:nvPr/>
        </p:nvSpPr>
        <p:spPr>
          <a:xfrm>
            <a:off x="3649750" y="316850"/>
            <a:ext cx="2003700" cy="1181100"/>
          </a:xfrm>
          <a:prstGeom prst="wedgeRoundRectCallout">
            <a:avLst>
              <a:gd fmla="val 69395" name="adj1"/>
              <a:gd fmla="val 63936"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verage"/>
              <a:ea typeface="Average"/>
              <a:cs typeface="Average"/>
              <a:sym typeface="Average"/>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9" name="Shape 729"/>
        <p:cNvGrpSpPr/>
        <p:nvPr/>
      </p:nvGrpSpPr>
      <p:grpSpPr>
        <a:xfrm>
          <a:off x="0" y="0"/>
          <a:ext cx="0" cy="0"/>
          <a:chOff x="0" y="0"/>
          <a:chExt cx="0" cy="0"/>
        </a:xfrm>
      </p:grpSpPr>
      <p:sp>
        <p:nvSpPr>
          <p:cNvPr id="730" name="Google Shape;730;p9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Imagine….</a:t>
            </a:r>
            <a:endParaRPr/>
          </a:p>
        </p:txBody>
      </p:sp>
      <p:sp>
        <p:nvSpPr>
          <p:cNvPr id="731" name="Google Shape;731;p97"/>
          <p:cNvSpPr txBox="1"/>
          <p:nvPr>
            <p:ph idx="1" type="body"/>
          </p:nvPr>
        </p:nvSpPr>
        <p:spPr>
          <a:xfrm>
            <a:off x="311700" y="1152475"/>
            <a:ext cx="2844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100"/>
              <a:t>Gloria</a:t>
            </a:r>
            <a:r>
              <a:rPr lang="en" sz="2100"/>
              <a:t> overhears Mrs Weston describe him as ‘that terrible machine’.</a:t>
            </a:r>
            <a:endParaRPr sz="2100"/>
          </a:p>
          <a:p>
            <a:pPr indent="0" lvl="0" marL="0" rtl="0" algn="l">
              <a:spcBef>
                <a:spcPts val="1200"/>
              </a:spcBef>
              <a:spcAft>
                <a:spcPts val="0"/>
              </a:spcAft>
              <a:buNone/>
            </a:pPr>
            <a:r>
              <a:rPr lang="en" sz="2100"/>
              <a:t>How does she feel?</a:t>
            </a:r>
            <a:endParaRPr sz="2100"/>
          </a:p>
          <a:p>
            <a:pPr indent="0" lvl="0" marL="0" rtl="0" algn="l">
              <a:spcBef>
                <a:spcPts val="1200"/>
              </a:spcBef>
              <a:spcAft>
                <a:spcPts val="1200"/>
              </a:spcAft>
              <a:buNone/>
            </a:pPr>
            <a:r>
              <a:rPr lang="en" sz="2100"/>
              <a:t>What would she say?</a:t>
            </a:r>
            <a:endParaRPr sz="2100"/>
          </a:p>
        </p:txBody>
      </p:sp>
      <p:pic>
        <p:nvPicPr>
          <p:cNvPr id="732" name="Google Shape;732;p97"/>
          <p:cNvPicPr preferRelativeResize="0"/>
          <p:nvPr/>
        </p:nvPicPr>
        <p:blipFill>
          <a:blip r:embed="rId3">
            <a:alphaModFix/>
          </a:blip>
          <a:stretch>
            <a:fillRect/>
          </a:stretch>
        </p:blipFill>
        <p:spPr>
          <a:xfrm>
            <a:off x="3846100" y="1152475"/>
            <a:ext cx="4986194" cy="3340750"/>
          </a:xfrm>
          <a:prstGeom prst="rect">
            <a:avLst/>
          </a:prstGeom>
          <a:noFill/>
          <a:ln>
            <a:noFill/>
          </a:ln>
        </p:spPr>
      </p:pic>
      <p:sp>
        <p:nvSpPr>
          <p:cNvPr id="733" name="Google Shape;733;p97"/>
          <p:cNvSpPr/>
          <p:nvPr/>
        </p:nvSpPr>
        <p:spPr>
          <a:xfrm>
            <a:off x="3754425" y="1981200"/>
            <a:ext cx="2003700" cy="1181100"/>
          </a:xfrm>
          <a:prstGeom prst="wedgeRoundRectCallout">
            <a:avLst>
              <a:gd fmla="val 69395" name="adj1"/>
              <a:gd fmla="val 63936"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verage"/>
              <a:ea typeface="Average"/>
              <a:cs typeface="Average"/>
              <a:sym typeface="Average"/>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7" name="Shape 737"/>
        <p:cNvGrpSpPr/>
        <p:nvPr/>
      </p:nvGrpSpPr>
      <p:grpSpPr>
        <a:xfrm>
          <a:off x="0" y="0"/>
          <a:ext cx="0" cy="0"/>
          <a:chOff x="0" y="0"/>
          <a:chExt cx="0" cy="0"/>
        </a:xfrm>
      </p:grpSpPr>
      <p:sp>
        <p:nvSpPr>
          <p:cNvPr id="738" name="Google Shape;738;p98"/>
          <p:cNvSpPr/>
          <p:nvPr/>
        </p:nvSpPr>
        <p:spPr>
          <a:xfrm>
            <a:off x="428250" y="4071200"/>
            <a:ext cx="8287500" cy="855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Average"/>
                <a:ea typeface="Average"/>
                <a:cs typeface="Average"/>
                <a:sym typeface="Average"/>
              </a:rPr>
              <a:t>New words</a:t>
            </a:r>
            <a:endParaRPr>
              <a:latin typeface="Average"/>
              <a:ea typeface="Average"/>
              <a:cs typeface="Average"/>
              <a:sym typeface="Average"/>
            </a:endParaRPr>
          </a:p>
          <a:p>
            <a:pPr indent="0" lvl="0" marL="0" rtl="0" algn="l">
              <a:spcBef>
                <a:spcPts val="0"/>
              </a:spcBef>
              <a:spcAft>
                <a:spcPts val="0"/>
              </a:spcAft>
              <a:buNone/>
            </a:pPr>
            <a:r>
              <a:t/>
            </a:r>
            <a:endParaRPr>
              <a:latin typeface="Average"/>
              <a:ea typeface="Average"/>
              <a:cs typeface="Average"/>
              <a:sym typeface="Average"/>
            </a:endParaRPr>
          </a:p>
          <a:p>
            <a:pPr indent="0" lvl="0" marL="0" rtl="0" algn="l">
              <a:spcBef>
                <a:spcPts val="0"/>
              </a:spcBef>
              <a:spcAft>
                <a:spcPts val="0"/>
              </a:spcAft>
              <a:buNone/>
            </a:pPr>
            <a:r>
              <a:t/>
            </a:r>
            <a:endParaRPr>
              <a:latin typeface="Average"/>
              <a:ea typeface="Average"/>
              <a:cs typeface="Average"/>
              <a:sym typeface="Average"/>
            </a:endParaRPr>
          </a:p>
        </p:txBody>
      </p:sp>
      <p:pic>
        <p:nvPicPr>
          <p:cNvPr id="739" name="Google Shape;739;p98"/>
          <p:cNvPicPr preferRelativeResize="0"/>
          <p:nvPr/>
        </p:nvPicPr>
        <p:blipFill>
          <a:blip r:embed="rId3">
            <a:alphaModFix/>
          </a:blip>
          <a:stretch>
            <a:fillRect/>
          </a:stretch>
        </p:blipFill>
        <p:spPr>
          <a:xfrm>
            <a:off x="349425" y="122500"/>
            <a:ext cx="8445158" cy="3766400"/>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3" name="Shape 743"/>
        <p:cNvGrpSpPr/>
        <p:nvPr/>
      </p:nvGrpSpPr>
      <p:grpSpPr>
        <a:xfrm>
          <a:off x="0" y="0"/>
          <a:ext cx="0" cy="0"/>
          <a:chOff x="0" y="0"/>
          <a:chExt cx="0" cy="0"/>
        </a:xfrm>
      </p:grpSpPr>
      <p:sp>
        <p:nvSpPr>
          <p:cNvPr id="744" name="Google Shape;744;p9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‘It has no soul…’</a:t>
            </a:r>
            <a:endParaRPr/>
          </a:p>
        </p:txBody>
      </p:sp>
      <p:sp>
        <p:nvSpPr>
          <p:cNvPr id="745" name="Google Shape;745;p9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300"/>
              <a:t>Mrs Weston uses the pronoun ‘it’ to describe Robbie. What effect does this have?</a:t>
            </a:r>
            <a:endParaRPr sz="2300"/>
          </a:p>
          <a:p>
            <a:pPr indent="0" lvl="0" marL="0" rtl="0" algn="l">
              <a:spcBef>
                <a:spcPts val="1200"/>
              </a:spcBef>
              <a:spcAft>
                <a:spcPts val="0"/>
              </a:spcAft>
              <a:buNone/>
            </a:pPr>
            <a:r>
              <a:t/>
            </a:r>
            <a:endParaRPr sz="2300"/>
          </a:p>
          <a:p>
            <a:pPr indent="0" lvl="0" marL="0" rtl="0" algn="l">
              <a:spcBef>
                <a:spcPts val="1200"/>
              </a:spcBef>
              <a:spcAft>
                <a:spcPts val="0"/>
              </a:spcAft>
              <a:buNone/>
            </a:pPr>
            <a:r>
              <a:rPr lang="en" sz="2300"/>
              <a:t>She says that Robbie has no soul: no identity or consciousness.</a:t>
            </a:r>
            <a:endParaRPr sz="2300"/>
          </a:p>
          <a:p>
            <a:pPr indent="0" lvl="0" marL="0" rtl="0" algn="l">
              <a:spcBef>
                <a:spcPts val="1200"/>
              </a:spcBef>
              <a:spcAft>
                <a:spcPts val="1200"/>
              </a:spcAft>
              <a:buNone/>
            </a:pPr>
            <a:r>
              <a:rPr lang="en" sz="2300"/>
              <a:t>Do you agree with Mrs Weston?</a:t>
            </a:r>
            <a:endParaRPr sz="2300"/>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9" name="Shape 749"/>
        <p:cNvGrpSpPr/>
        <p:nvPr/>
      </p:nvGrpSpPr>
      <p:grpSpPr>
        <a:xfrm>
          <a:off x="0" y="0"/>
          <a:ext cx="0" cy="0"/>
          <a:chOff x="0" y="0"/>
          <a:chExt cx="0" cy="0"/>
        </a:xfrm>
      </p:grpSpPr>
      <p:sp>
        <p:nvSpPr>
          <p:cNvPr id="750" name="Google Shape;750;p10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 child isn’t made to be guarded by a piece of metal’.</a:t>
            </a:r>
            <a:endParaRPr/>
          </a:p>
        </p:txBody>
      </p:sp>
      <p:sp>
        <p:nvSpPr>
          <p:cNvPr id="751" name="Google Shape;751;p100"/>
          <p:cNvSpPr txBox="1"/>
          <p:nvPr>
            <p:ph idx="1" type="body"/>
          </p:nvPr>
        </p:nvSpPr>
        <p:spPr>
          <a:xfrm>
            <a:off x="311700" y="1152475"/>
            <a:ext cx="8520600" cy="3784500"/>
          </a:xfrm>
          <a:prstGeom prst="rect">
            <a:avLst/>
          </a:prstGeom>
        </p:spPr>
        <p:txBody>
          <a:bodyPr anchorCtr="0" anchor="t" bIns="91425" lIns="91425" spcFirstLastPara="1" rIns="91425" wrap="square" tIns="91425">
            <a:normAutofit fontScale="92500" lnSpcReduction="10000"/>
          </a:bodyPr>
          <a:lstStyle/>
          <a:p>
            <a:pPr indent="0" lvl="0" marL="0" rtl="0" algn="l">
              <a:spcBef>
                <a:spcPts val="0"/>
              </a:spcBef>
              <a:spcAft>
                <a:spcPts val="0"/>
              </a:spcAft>
              <a:buNone/>
            </a:pPr>
            <a:r>
              <a:rPr lang="en" sz="2300"/>
              <a:t>Mrs Weston doesn’t think that Robbie makes a good babysitter / nanny.</a:t>
            </a:r>
            <a:endParaRPr sz="2300"/>
          </a:p>
          <a:p>
            <a:pPr indent="0" lvl="0" marL="0" rtl="0" algn="l">
              <a:spcBef>
                <a:spcPts val="1200"/>
              </a:spcBef>
              <a:spcAft>
                <a:spcPts val="0"/>
              </a:spcAft>
              <a:buNone/>
            </a:pPr>
            <a:r>
              <a:t/>
            </a:r>
            <a:endParaRPr sz="2300"/>
          </a:p>
          <a:p>
            <a:pPr indent="0" lvl="0" marL="0" rtl="0" algn="l">
              <a:lnSpc>
                <a:spcPct val="115000"/>
              </a:lnSpc>
              <a:spcBef>
                <a:spcPts val="1200"/>
              </a:spcBef>
              <a:spcAft>
                <a:spcPts val="0"/>
              </a:spcAft>
              <a:buNone/>
            </a:pPr>
            <a:r>
              <a:rPr lang="en" sz="2000">
                <a:solidFill>
                  <a:schemeClr val="dk1"/>
                </a:solidFill>
                <a:latin typeface="Arial"/>
                <a:ea typeface="Arial"/>
                <a:cs typeface="Arial"/>
                <a:sym typeface="Arial"/>
              </a:rPr>
              <a:t>Describe what Robbie </a:t>
            </a:r>
            <a:r>
              <a:rPr lang="en" sz="2000" u="sng">
                <a:solidFill>
                  <a:schemeClr val="dk1"/>
                </a:solidFill>
                <a:latin typeface="Arial"/>
                <a:ea typeface="Arial"/>
                <a:cs typeface="Arial"/>
                <a:sym typeface="Arial"/>
              </a:rPr>
              <a:t>can do</a:t>
            </a:r>
            <a:r>
              <a:rPr lang="en" sz="2000">
                <a:solidFill>
                  <a:schemeClr val="dk1"/>
                </a:solidFill>
                <a:latin typeface="Arial"/>
                <a:ea typeface="Arial"/>
                <a:cs typeface="Arial"/>
                <a:sym typeface="Arial"/>
              </a:rPr>
              <a:t> as Gloria’s babysitter and what </a:t>
            </a:r>
            <a:r>
              <a:rPr lang="en" sz="2000" u="sng">
                <a:solidFill>
                  <a:schemeClr val="dk1"/>
                </a:solidFill>
                <a:latin typeface="Arial"/>
                <a:ea typeface="Arial"/>
                <a:cs typeface="Arial"/>
                <a:sym typeface="Arial"/>
              </a:rPr>
              <a:t>he is not capable of. </a:t>
            </a:r>
            <a:endParaRPr sz="2000" u="sng">
              <a:solidFill>
                <a:schemeClr val="dk1"/>
              </a:solidFill>
              <a:latin typeface="Arial"/>
              <a:ea typeface="Arial"/>
              <a:cs typeface="Arial"/>
              <a:sym typeface="Arial"/>
            </a:endParaRPr>
          </a:p>
          <a:p>
            <a:pPr indent="0" lvl="0" marL="0" rtl="0" algn="l">
              <a:lnSpc>
                <a:spcPct val="115000"/>
              </a:lnSpc>
              <a:spcBef>
                <a:spcPts val="0"/>
              </a:spcBef>
              <a:spcAft>
                <a:spcPts val="0"/>
              </a:spcAft>
              <a:buNone/>
            </a:pPr>
            <a:r>
              <a:t/>
            </a:r>
            <a:endParaRPr sz="2000">
              <a:solidFill>
                <a:schemeClr val="dk1"/>
              </a:solidFill>
              <a:latin typeface="Arial"/>
              <a:ea typeface="Arial"/>
              <a:cs typeface="Arial"/>
              <a:sym typeface="Arial"/>
            </a:endParaRPr>
          </a:p>
          <a:p>
            <a:pPr indent="0" lvl="0" marL="0" rtl="0" algn="l">
              <a:lnSpc>
                <a:spcPct val="115000"/>
              </a:lnSpc>
              <a:spcBef>
                <a:spcPts val="0"/>
              </a:spcBef>
              <a:spcAft>
                <a:spcPts val="0"/>
              </a:spcAft>
              <a:buNone/>
            </a:pPr>
            <a:r>
              <a:rPr lang="en" sz="2000">
                <a:solidFill>
                  <a:schemeClr val="dk1"/>
                </a:solidFill>
                <a:latin typeface="Arial"/>
                <a:ea typeface="Arial"/>
                <a:cs typeface="Arial"/>
                <a:sym typeface="Arial"/>
              </a:rPr>
              <a:t>E.g.</a:t>
            </a:r>
            <a:endParaRPr sz="2000">
              <a:solidFill>
                <a:schemeClr val="dk1"/>
              </a:solidFill>
              <a:latin typeface="Arial"/>
              <a:ea typeface="Arial"/>
              <a:cs typeface="Arial"/>
              <a:sym typeface="Arial"/>
            </a:endParaRPr>
          </a:p>
          <a:p>
            <a:pPr indent="-346075" lvl="0" marL="457200" rtl="0" algn="l">
              <a:lnSpc>
                <a:spcPct val="115000"/>
              </a:lnSpc>
              <a:spcBef>
                <a:spcPts val="0"/>
              </a:spcBef>
              <a:spcAft>
                <a:spcPts val="0"/>
              </a:spcAft>
              <a:buClr>
                <a:schemeClr val="dk1"/>
              </a:buClr>
              <a:buSzPct val="100000"/>
              <a:buFont typeface="Arial"/>
              <a:buChar char="●"/>
            </a:pPr>
            <a:r>
              <a:rPr lang="en" sz="2000">
                <a:solidFill>
                  <a:schemeClr val="dk1"/>
                </a:solidFill>
                <a:latin typeface="Arial"/>
                <a:ea typeface="Arial"/>
                <a:cs typeface="Arial"/>
                <a:sym typeface="Arial"/>
              </a:rPr>
              <a:t>Robbie </a:t>
            </a:r>
            <a:r>
              <a:rPr i="1" lang="en" sz="2000">
                <a:solidFill>
                  <a:schemeClr val="dk1"/>
                </a:solidFill>
                <a:latin typeface="Arial"/>
                <a:ea typeface="Arial"/>
                <a:cs typeface="Arial"/>
                <a:sym typeface="Arial"/>
              </a:rPr>
              <a:t>can </a:t>
            </a:r>
            <a:r>
              <a:rPr lang="en" sz="2000">
                <a:solidFill>
                  <a:schemeClr val="dk1"/>
                </a:solidFill>
                <a:latin typeface="Arial"/>
                <a:ea typeface="Arial"/>
                <a:cs typeface="Arial"/>
                <a:sym typeface="Arial"/>
              </a:rPr>
              <a:t>understand what Gloria says.</a:t>
            </a:r>
            <a:endParaRPr sz="2000">
              <a:solidFill>
                <a:schemeClr val="dk1"/>
              </a:solidFill>
              <a:latin typeface="Arial"/>
              <a:ea typeface="Arial"/>
              <a:cs typeface="Arial"/>
              <a:sym typeface="Arial"/>
            </a:endParaRPr>
          </a:p>
          <a:p>
            <a:pPr indent="-346075" lvl="0" marL="457200" rtl="0" algn="l">
              <a:lnSpc>
                <a:spcPct val="115000"/>
              </a:lnSpc>
              <a:spcBef>
                <a:spcPts val="0"/>
              </a:spcBef>
              <a:spcAft>
                <a:spcPts val="0"/>
              </a:spcAft>
              <a:buClr>
                <a:schemeClr val="dk1"/>
              </a:buClr>
              <a:buSzPct val="100000"/>
              <a:buFont typeface="Arial"/>
              <a:buChar char="●"/>
            </a:pPr>
            <a:r>
              <a:rPr lang="en" sz="2000">
                <a:solidFill>
                  <a:schemeClr val="dk1"/>
                </a:solidFill>
                <a:latin typeface="Arial"/>
                <a:ea typeface="Arial"/>
                <a:cs typeface="Arial"/>
                <a:sym typeface="Arial"/>
              </a:rPr>
              <a:t>Robbie isn’t able to talk.</a:t>
            </a:r>
            <a:endParaRPr sz="2000">
              <a:solidFill>
                <a:schemeClr val="dk1"/>
              </a:solidFill>
              <a:latin typeface="Arial"/>
              <a:ea typeface="Arial"/>
              <a:cs typeface="Arial"/>
              <a:sym typeface="Arial"/>
            </a:endParaRPr>
          </a:p>
          <a:p>
            <a:pPr indent="0" lvl="0" marL="0" rtl="0" algn="l">
              <a:spcBef>
                <a:spcPts val="0"/>
              </a:spcBef>
              <a:spcAft>
                <a:spcPts val="0"/>
              </a:spcAft>
              <a:buNone/>
            </a:pPr>
            <a:r>
              <a:t/>
            </a:r>
            <a:endParaRPr sz="2300"/>
          </a:p>
          <a:p>
            <a:pPr indent="0" lvl="0" marL="0" rtl="0" algn="l">
              <a:spcBef>
                <a:spcPts val="1200"/>
              </a:spcBef>
              <a:spcAft>
                <a:spcPts val="1200"/>
              </a:spcAft>
              <a:buNone/>
            </a:pPr>
            <a:r>
              <a:rPr lang="en" sz="2300"/>
              <a:t>How might his (lack of) capabilities affect how well he can babysit?</a:t>
            </a:r>
            <a:endParaRPr sz="2300"/>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5" name="Shape 755"/>
        <p:cNvGrpSpPr/>
        <p:nvPr/>
      </p:nvGrpSpPr>
      <p:grpSpPr>
        <a:xfrm>
          <a:off x="0" y="0"/>
          <a:ext cx="0" cy="0"/>
          <a:chOff x="0" y="0"/>
          <a:chExt cx="0" cy="0"/>
        </a:xfrm>
      </p:grpSpPr>
      <p:sp>
        <p:nvSpPr>
          <p:cNvPr id="756" name="Google Shape;756;p10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‘But now I don’t know… The neighbours -’</a:t>
            </a:r>
            <a:endParaRPr/>
          </a:p>
        </p:txBody>
      </p:sp>
      <p:pic>
        <p:nvPicPr>
          <p:cNvPr id="757" name="Google Shape;757;p101"/>
          <p:cNvPicPr preferRelativeResize="0"/>
          <p:nvPr/>
        </p:nvPicPr>
        <p:blipFill>
          <a:blip r:embed="rId3">
            <a:alphaModFix/>
          </a:blip>
          <a:stretch>
            <a:fillRect/>
          </a:stretch>
        </p:blipFill>
        <p:spPr>
          <a:xfrm>
            <a:off x="92575" y="1125275"/>
            <a:ext cx="5731463" cy="3820975"/>
          </a:xfrm>
          <a:prstGeom prst="rect">
            <a:avLst/>
          </a:prstGeom>
          <a:noFill/>
          <a:ln>
            <a:noFill/>
          </a:ln>
        </p:spPr>
      </p:pic>
      <p:sp>
        <p:nvSpPr>
          <p:cNvPr id="758" name="Google Shape;758;p101"/>
          <p:cNvSpPr txBox="1"/>
          <p:nvPr/>
        </p:nvSpPr>
        <p:spPr>
          <a:xfrm>
            <a:off x="5937400" y="152400"/>
            <a:ext cx="3110100" cy="197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a:solidFill>
                  <a:schemeClr val="accent3"/>
                </a:solidFill>
                <a:latin typeface="Average"/>
                <a:ea typeface="Average"/>
                <a:cs typeface="Average"/>
                <a:sym typeface="Average"/>
              </a:rPr>
              <a:t>What do you think the neighbours are saying about Robbie?</a:t>
            </a:r>
            <a:endParaRPr sz="2800">
              <a:solidFill>
                <a:schemeClr val="accent3"/>
              </a:solidFill>
              <a:latin typeface="Average"/>
              <a:ea typeface="Average"/>
              <a:cs typeface="Average"/>
              <a:sym typeface="Average"/>
            </a:endParaRPr>
          </a:p>
        </p:txBody>
      </p:sp>
      <p:sp>
        <p:nvSpPr>
          <p:cNvPr id="759" name="Google Shape;759;p101"/>
          <p:cNvSpPr/>
          <p:nvPr/>
        </p:nvSpPr>
        <p:spPr>
          <a:xfrm>
            <a:off x="2468550" y="2571750"/>
            <a:ext cx="2661300" cy="1572900"/>
          </a:xfrm>
          <a:prstGeom prst="wedgeRectCallout">
            <a:avLst>
              <a:gd fmla="val -48782" name="adj1"/>
              <a:gd fmla="val -67252"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latin typeface="Average"/>
                <a:ea typeface="Average"/>
                <a:cs typeface="Average"/>
                <a:sym typeface="Average"/>
              </a:rPr>
              <a:t>That girl always seems to be with that robot of hers… Do you think it’s safe?</a:t>
            </a:r>
            <a:endParaRPr sz="1900">
              <a:latin typeface="Average"/>
              <a:ea typeface="Average"/>
              <a:cs typeface="Average"/>
              <a:sym typeface="Average"/>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3" name="Shape 763"/>
        <p:cNvGrpSpPr/>
        <p:nvPr/>
      </p:nvGrpSpPr>
      <p:grpSpPr>
        <a:xfrm>
          <a:off x="0" y="0"/>
          <a:ext cx="0" cy="0"/>
          <a:chOff x="0" y="0"/>
          <a:chExt cx="0" cy="0"/>
        </a:xfrm>
      </p:grpSpPr>
      <p:sp>
        <p:nvSpPr>
          <p:cNvPr id="764" name="Google Shape;764;p102"/>
          <p:cNvSpPr/>
          <p:nvPr/>
        </p:nvSpPr>
        <p:spPr>
          <a:xfrm>
            <a:off x="428250" y="4071200"/>
            <a:ext cx="8287500" cy="855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Average"/>
                <a:ea typeface="Average"/>
                <a:cs typeface="Average"/>
                <a:sym typeface="Average"/>
              </a:rPr>
              <a:t>New words</a:t>
            </a:r>
            <a:endParaRPr>
              <a:latin typeface="Average"/>
              <a:ea typeface="Average"/>
              <a:cs typeface="Average"/>
              <a:sym typeface="Average"/>
            </a:endParaRPr>
          </a:p>
          <a:p>
            <a:pPr indent="0" lvl="0" marL="0" rtl="0" algn="l">
              <a:spcBef>
                <a:spcPts val="0"/>
              </a:spcBef>
              <a:spcAft>
                <a:spcPts val="0"/>
              </a:spcAft>
              <a:buNone/>
            </a:pPr>
            <a:r>
              <a:t/>
            </a:r>
            <a:endParaRPr>
              <a:latin typeface="Average"/>
              <a:ea typeface="Average"/>
              <a:cs typeface="Average"/>
              <a:sym typeface="Average"/>
            </a:endParaRPr>
          </a:p>
          <a:p>
            <a:pPr indent="0" lvl="0" marL="0" rtl="0" algn="l">
              <a:spcBef>
                <a:spcPts val="0"/>
              </a:spcBef>
              <a:spcAft>
                <a:spcPts val="0"/>
              </a:spcAft>
              <a:buNone/>
            </a:pPr>
            <a:r>
              <a:t/>
            </a:r>
            <a:endParaRPr>
              <a:latin typeface="Average"/>
              <a:ea typeface="Average"/>
              <a:cs typeface="Average"/>
              <a:sym typeface="Average"/>
            </a:endParaRPr>
          </a:p>
        </p:txBody>
      </p:sp>
      <p:pic>
        <p:nvPicPr>
          <p:cNvPr id="765" name="Google Shape;765;p102"/>
          <p:cNvPicPr preferRelativeResize="0"/>
          <p:nvPr/>
        </p:nvPicPr>
        <p:blipFill>
          <a:blip r:embed="rId3">
            <a:alphaModFix/>
          </a:blip>
          <a:stretch>
            <a:fillRect/>
          </a:stretch>
        </p:blipFill>
        <p:spPr>
          <a:xfrm>
            <a:off x="152400" y="571050"/>
            <a:ext cx="8839199" cy="2234911"/>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9" name="Shape 769"/>
        <p:cNvGrpSpPr/>
        <p:nvPr/>
      </p:nvGrpSpPr>
      <p:grpSpPr>
        <a:xfrm>
          <a:off x="0" y="0"/>
          <a:ext cx="0" cy="0"/>
          <a:chOff x="0" y="0"/>
          <a:chExt cx="0" cy="0"/>
        </a:xfrm>
      </p:grpSpPr>
      <p:sp>
        <p:nvSpPr>
          <p:cNvPr id="770" name="Google Shape;770;p103"/>
          <p:cNvSpPr txBox="1"/>
          <p:nvPr/>
        </p:nvSpPr>
        <p:spPr>
          <a:xfrm>
            <a:off x="375250" y="212200"/>
            <a:ext cx="8178900" cy="200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solidFill>
                  <a:schemeClr val="dk1"/>
                </a:solidFill>
                <a:latin typeface="Average"/>
                <a:ea typeface="Average"/>
                <a:cs typeface="Average"/>
                <a:sym typeface="Average"/>
              </a:rPr>
              <a:t>Things that might go wrong…</a:t>
            </a:r>
            <a:endParaRPr sz="2600">
              <a:solidFill>
                <a:schemeClr val="dk1"/>
              </a:solidFill>
              <a:latin typeface="Average"/>
              <a:ea typeface="Average"/>
              <a:cs typeface="Average"/>
              <a:sym typeface="Average"/>
            </a:endParaRPr>
          </a:p>
        </p:txBody>
      </p:sp>
      <p:sp>
        <p:nvSpPr>
          <p:cNvPr id="771" name="Google Shape;771;p103"/>
          <p:cNvSpPr/>
          <p:nvPr/>
        </p:nvSpPr>
        <p:spPr>
          <a:xfrm>
            <a:off x="629425" y="1034550"/>
            <a:ext cx="3648300" cy="3095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verage"/>
              <a:ea typeface="Average"/>
              <a:cs typeface="Average"/>
              <a:sym typeface="Average"/>
            </a:endParaRPr>
          </a:p>
        </p:txBody>
      </p:sp>
      <p:sp>
        <p:nvSpPr>
          <p:cNvPr id="772" name="Google Shape;772;p103"/>
          <p:cNvSpPr/>
          <p:nvPr/>
        </p:nvSpPr>
        <p:spPr>
          <a:xfrm>
            <a:off x="4818875" y="1034550"/>
            <a:ext cx="3648300" cy="3095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verage"/>
              <a:ea typeface="Average"/>
              <a:cs typeface="Average"/>
              <a:sym typeface="Average"/>
            </a:endParaRPr>
          </a:p>
        </p:txBody>
      </p:sp>
      <p:sp>
        <p:nvSpPr>
          <p:cNvPr id="773" name="Google Shape;773;p103"/>
          <p:cNvSpPr txBox="1"/>
          <p:nvPr/>
        </p:nvSpPr>
        <p:spPr>
          <a:xfrm>
            <a:off x="464950" y="4294100"/>
            <a:ext cx="8163900" cy="687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200">
                <a:solidFill>
                  <a:schemeClr val="accent3"/>
                </a:solidFill>
                <a:latin typeface="Average"/>
                <a:ea typeface="Average"/>
                <a:cs typeface="Average"/>
                <a:sym typeface="Average"/>
              </a:rPr>
              <a:t>Draw two different images showing what might go wrong if Robbie continues to spend time with Gloria. Caption each image.</a:t>
            </a:r>
            <a:endParaRPr sz="2200">
              <a:solidFill>
                <a:schemeClr val="accent3"/>
              </a:solidFill>
              <a:latin typeface="Average"/>
              <a:ea typeface="Average"/>
              <a:cs typeface="Average"/>
              <a:sym typeface="Average"/>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7" name="Shape 777"/>
        <p:cNvGrpSpPr/>
        <p:nvPr/>
      </p:nvGrpSpPr>
      <p:grpSpPr>
        <a:xfrm>
          <a:off x="0" y="0"/>
          <a:ext cx="0" cy="0"/>
          <a:chOff x="0" y="0"/>
          <a:chExt cx="0" cy="0"/>
        </a:xfrm>
      </p:grpSpPr>
      <p:sp>
        <p:nvSpPr>
          <p:cNvPr id="778" name="Google Shape;778;p10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779" name="Google Shape;779;p10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780" name="Google Shape;780;p104"/>
          <p:cNvPicPr preferRelativeResize="0"/>
          <p:nvPr/>
        </p:nvPicPr>
        <p:blipFill>
          <a:blip r:embed="rId3">
            <a:alphaModFix/>
          </a:blip>
          <a:stretch>
            <a:fillRect/>
          </a:stretch>
        </p:blipFill>
        <p:spPr>
          <a:xfrm>
            <a:off x="0" y="445030"/>
            <a:ext cx="9143999" cy="2182091"/>
          </a:xfrm>
          <a:prstGeom prst="rect">
            <a:avLst/>
          </a:prstGeom>
          <a:noFill/>
          <a:ln>
            <a:noFill/>
          </a:ln>
        </p:spPr>
      </p:pic>
      <p:sp>
        <p:nvSpPr>
          <p:cNvPr id="781" name="Google Shape;781;p104"/>
          <p:cNvSpPr/>
          <p:nvPr/>
        </p:nvSpPr>
        <p:spPr>
          <a:xfrm>
            <a:off x="428250" y="3607675"/>
            <a:ext cx="8287500" cy="855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Average"/>
                <a:ea typeface="Average"/>
                <a:cs typeface="Average"/>
                <a:sym typeface="Average"/>
              </a:rPr>
              <a:t>New words</a:t>
            </a:r>
            <a:endParaRPr>
              <a:latin typeface="Average"/>
              <a:ea typeface="Average"/>
              <a:cs typeface="Average"/>
              <a:sym typeface="Average"/>
            </a:endParaRPr>
          </a:p>
          <a:p>
            <a:pPr indent="0" lvl="0" marL="0" rtl="0" algn="l">
              <a:spcBef>
                <a:spcPts val="0"/>
              </a:spcBef>
              <a:spcAft>
                <a:spcPts val="0"/>
              </a:spcAft>
              <a:buNone/>
            </a:pPr>
            <a:r>
              <a:t/>
            </a:r>
            <a:endParaRPr>
              <a:latin typeface="Average"/>
              <a:ea typeface="Average"/>
              <a:cs typeface="Average"/>
              <a:sym typeface="Average"/>
            </a:endParaRPr>
          </a:p>
          <a:p>
            <a:pPr indent="0" lvl="0" marL="0" rtl="0" algn="l">
              <a:spcBef>
                <a:spcPts val="0"/>
              </a:spcBef>
              <a:spcAft>
                <a:spcPts val="0"/>
              </a:spcAft>
              <a:buNone/>
            </a:pPr>
            <a:r>
              <a:t/>
            </a:r>
            <a:endParaRPr>
              <a:latin typeface="Average"/>
              <a:ea typeface="Average"/>
              <a:cs typeface="Average"/>
              <a:sym typeface="Average"/>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5" name="Shape 785"/>
        <p:cNvGrpSpPr/>
        <p:nvPr/>
      </p:nvGrpSpPr>
      <p:grpSpPr>
        <a:xfrm>
          <a:off x="0" y="0"/>
          <a:ext cx="0" cy="0"/>
          <a:chOff x="0" y="0"/>
          <a:chExt cx="0" cy="0"/>
        </a:xfrm>
      </p:grpSpPr>
      <p:sp>
        <p:nvSpPr>
          <p:cNvPr id="786" name="Google Shape;786;p10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Quiz!</a:t>
            </a:r>
            <a:endParaRPr/>
          </a:p>
        </p:txBody>
      </p:sp>
      <p:sp>
        <p:nvSpPr>
          <p:cNvPr id="787" name="Google Shape;787;p10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Who wrote the short story Robbie?</a:t>
            </a:r>
            <a:endParaRPr/>
          </a:p>
          <a:p>
            <a:pPr indent="0" lvl="0" marL="0" rtl="0" algn="l">
              <a:spcBef>
                <a:spcPts val="1200"/>
              </a:spcBef>
              <a:spcAft>
                <a:spcPts val="0"/>
              </a:spcAft>
              <a:buNone/>
            </a:pPr>
            <a:r>
              <a:rPr lang="en"/>
              <a:t>What is the other name for Gloria’s mum?</a:t>
            </a:r>
            <a:endParaRPr/>
          </a:p>
          <a:p>
            <a:pPr indent="0" lvl="0" marL="0" rtl="0" algn="l">
              <a:spcBef>
                <a:spcPts val="1200"/>
              </a:spcBef>
              <a:spcAft>
                <a:spcPts val="0"/>
              </a:spcAft>
              <a:buNone/>
            </a:pPr>
            <a:r>
              <a:rPr lang="en"/>
              <a:t>List two activities that Robbie and Gloria do together.</a:t>
            </a:r>
            <a:endParaRPr/>
          </a:p>
          <a:p>
            <a:pPr indent="0" lvl="0" marL="0" rtl="0" algn="l">
              <a:spcBef>
                <a:spcPts val="1200"/>
              </a:spcBef>
              <a:spcAft>
                <a:spcPts val="0"/>
              </a:spcAft>
              <a:buNone/>
            </a:pPr>
            <a:r>
              <a:rPr lang="en"/>
              <a:t>What’s Robbie’s favourite story?</a:t>
            </a:r>
            <a:endParaRPr/>
          </a:p>
          <a:p>
            <a:pPr indent="0" lvl="0" marL="0" rtl="0" algn="l">
              <a:spcBef>
                <a:spcPts val="1200"/>
              </a:spcBef>
              <a:spcAft>
                <a:spcPts val="0"/>
              </a:spcAft>
              <a:buNone/>
            </a:pPr>
            <a:r>
              <a:rPr lang="en"/>
              <a:t>How does Robbie feel about Gloria’s mum?</a:t>
            </a:r>
            <a:endParaRPr/>
          </a:p>
          <a:p>
            <a:pPr indent="0" lvl="0" marL="0" rtl="0" algn="l">
              <a:spcBef>
                <a:spcPts val="1200"/>
              </a:spcBef>
              <a:spcAft>
                <a:spcPts val="0"/>
              </a:spcAft>
              <a:buNone/>
            </a:pPr>
            <a:r>
              <a:rPr lang="en"/>
              <a:t>What does Gloria’s mum call Robbie?</a:t>
            </a:r>
            <a:endParaRPr/>
          </a:p>
          <a:p>
            <a:pPr indent="0" lvl="0" marL="0" rtl="0" algn="l">
              <a:spcBef>
                <a:spcPts val="1200"/>
              </a:spcBef>
              <a:spcAft>
                <a:spcPts val="1200"/>
              </a:spcAft>
              <a:buNone/>
            </a:pPr>
            <a:r>
              <a:t/>
            </a:r>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1" name="Shape 791"/>
        <p:cNvGrpSpPr/>
        <p:nvPr/>
      </p:nvGrpSpPr>
      <p:grpSpPr>
        <a:xfrm>
          <a:off x="0" y="0"/>
          <a:ext cx="0" cy="0"/>
          <a:chOff x="0" y="0"/>
          <a:chExt cx="0" cy="0"/>
        </a:xfrm>
      </p:grpSpPr>
      <p:sp>
        <p:nvSpPr>
          <p:cNvPr id="792" name="Google Shape;792;p10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793" name="Google Shape;793;p10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794" name="Google Shape;794;p106"/>
          <p:cNvPicPr preferRelativeResize="0"/>
          <p:nvPr/>
        </p:nvPicPr>
        <p:blipFill>
          <a:blip r:embed="rId3">
            <a:alphaModFix/>
          </a:blip>
          <a:stretch>
            <a:fillRect/>
          </a:stretch>
        </p:blipFill>
        <p:spPr>
          <a:xfrm>
            <a:off x="0" y="445030"/>
            <a:ext cx="9143999" cy="2182091"/>
          </a:xfrm>
          <a:prstGeom prst="rect">
            <a:avLst/>
          </a:prstGeom>
          <a:noFill/>
          <a:ln>
            <a:noFill/>
          </a:ln>
        </p:spPr>
      </p:pic>
      <p:sp>
        <p:nvSpPr>
          <p:cNvPr id="795" name="Google Shape;795;p106"/>
          <p:cNvSpPr txBox="1"/>
          <p:nvPr/>
        </p:nvSpPr>
        <p:spPr>
          <a:xfrm>
            <a:off x="1107875" y="3352125"/>
            <a:ext cx="6758400" cy="139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solidFill>
                  <a:schemeClr val="accent3"/>
                </a:solidFill>
                <a:latin typeface="Average"/>
                <a:ea typeface="Average"/>
                <a:cs typeface="Average"/>
                <a:sym typeface="Average"/>
              </a:rPr>
              <a:t>If you were Mrs Weston, how would you take Robbie away from Gloria?</a:t>
            </a:r>
            <a:endParaRPr sz="2600">
              <a:solidFill>
                <a:schemeClr val="accent3"/>
              </a:solidFill>
              <a:latin typeface="Average"/>
              <a:ea typeface="Average"/>
              <a:cs typeface="Average"/>
              <a:sym typeface="Average"/>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9" name="Shape 799"/>
        <p:cNvGrpSpPr/>
        <p:nvPr/>
      </p:nvGrpSpPr>
      <p:grpSpPr>
        <a:xfrm>
          <a:off x="0" y="0"/>
          <a:ext cx="0" cy="0"/>
          <a:chOff x="0" y="0"/>
          <a:chExt cx="0" cy="0"/>
        </a:xfrm>
      </p:grpSpPr>
      <p:sp>
        <p:nvSpPr>
          <p:cNvPr id="800" name="Google Shape;800;p107"/>
          <p:cNvSpPr/>
          <p:nvPr/>
        </p:nvSpPr>
        <p:spPr>
          <a:xfrm>
            <a:off x="428250" y="4101075"/>
            <a:ext cx="8287500" cy="855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Average"/>
                <a:ea typeface="Average"/>
                <a:cs typeface="Average"/>
                <a:sym typeface="Average"/>
              </a:rPr>
              <a:t>New words</a:t>
            </a:r>
            <a:endParaRPr>
              <a:latin typeface="Average"/>
              <a:ea typeface="Average"/>
              <a:cs typeface="Average"/>
              <a:sym typeface="Average"/>
            </a:endParaRPr>
          </a:p>
          <a:p>
            <a:pPr indent="0" lvl="0" marL="0" rtl="0" algn="l">
              <a:spcBef>
                <a:spcPts val="0"/>
              </a:spcBef>
              <a:spcAft>
                <a:spcPts val="0"/>
              </a:spcAft>
              <a:buNone/>
            </a:pPr>
            <a:r>
              <a:t/>
            </a:r>
            <a:endParaRPr>
              <a:latin typeface="Average"/>
              <a:ea typeface="Average"/>
              <a:cs typeface="Average"/>
              <a:sym typeface="Average"/>
            </a:endParaRPr>
          </a:p>
          <a:p>
            <a:pPr indent="0" lvl="0" marL="0" rtl="0" algn="l">
              <a:spcBef>
                <a:spcPts val="0"/>
              </a:spcBef>
              <a:spcAft>
                <a:spcPts val="0"/>
              </a:spcAft>
              <a:buNone/>
            </a:pPr>
            <a:r>
              <a:t/>
            </a:r>
            <a:endParaRPr>
              <a:latin typeface="Average"/>
              <a:ea typeface="Average"/>
              <a:cs typeface="Average"/>
              <a:sym typeface="Average"/>
            </a:endParaRPr>
          </a:p>
        </p:txBody>
      </p:sp>
      <p:pic>
        <p:nvPicPr>
          <p:cNvPr id="801" name="Google Shape;801;p107"/>
          <p:cNvPicPr preferRelativeResize="0"/>
          <p:nvPr/>
        </p:nvPicPr>
        <p:blipFill>
          <a:blip r:embed="rId3">
            <a:alphaModFix/>
          </a:blip>
          <a:stretch>
            <a:fillRect/>
          </a:stretch>
        </p:blipFill>
        <p:spPr>
          <a:xfrm>
            <a:off x="152400" y="242100"/>
            <a:ext cx="8839199" cy="3465368"/>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5" name="Shape 805"/>
        <p:cNvGrpSpPr/>
        <p:nvPr/>
      </p:nvGrpSpPr>
      <p:grpSpPr>
        <a:xfrm>
          <a:off x="0" y="0"/>
          <a:ext cx="0" cy="0"/>
          <a:chOff x="0" y="0"/>
          <a:chExt cx="0" cy="0"/>
        </a:xfrm>
      </p:grpSpPr>
      <p:sp>
        <p:nvSpPr>
          <p:cNvPr id="806" name="Google Shape;806;p10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True or False? Correct the false statements</a:t>
            </a:r>
            <a:endParaRPr/>
          </a:p>
        </p:txBody>
      </p:sp>
      <p:sp>
        <p:nvSpPr>
          <p:cNvPr id="807" name="Google Shape;807;p108"/>
          <p:cNvSpPr txBox="1"/>
          <p:nvPr>
            <p:ph idx="1" type="body"/>
          </p:nvPr>
        </p:nvSpPr>
        <p:spPr>
          <a:xfrm>
            <a:off x="311700" y="1152475"/>
            <a:ext cx="8520600" cy="38742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None/>
            </a:pPr>
            <a:r>
              <a:rPr lang="en" sz="8184"/>
              <a:t>Mrs Weston wants to keep Robbie.</a:t>
            </a:r>
            <a:endParaRPr sz="8184"/>
          </a:p>
          <a:p>
            <a:pPr indent="0" lvl="0" marL="0" rtl="0" algn="l">
              <a:spcBef>
                <a:spcPts val="1200"/>
              </a:spcBef>
              <a:spcAft>
                <a:spcPts val="0"/>
              </a:spcAft>
              <a:buNone/>
            </a:pPr>
            <a:r>
              <a:rPr lang="en" sz="8184"/>
              <a:t>Mr Weston paid a lot of money for Robbie.</a:t>
            </a:r>
            <a:endParaRPr sz="8184"/>
          </a:p>
          <a:p>
            <a:pPr indent="0" lvl="0" marL="0" rtl="0" algn="l">
              <a:spcBef>
                <a:spcPts val="1200"/>
              </a:spcBef>
              <a:spcAft>
                <a:spcPts val="0"/>
              </a:spcAft>
              <a:buNone/>
            </a:pPr>
            <a:r>
              <a:rPr lang="en" sz="8184"/>
              <a:t>The Weston family have had Robbie for four years.</a:t>
            </a:r>
            <a:endParaRPr sz="8184"/>
          </a:p>
          <a:p>
            <a:pPr indent="0" lvl="0" marL="0" rtl="0" algn="l">
              <a:spcBef>
                <a:spcPts val="1200"/>
              </a:spcBef>
              <a:spcAft>
                <a:spcPts val="0"/>
              </a:spcAft>
              <a:buNone/>
            </a:pPr>
            <a:r>
              <a:rPr lang="en" sz="8184"/>
              <a:t>Mrs Weston didn’t like Robbie at first.</a:t>
            </a:r>
            <a:endParaRPr sz="8184"/>
          </a:p>
          <a:p>
            <a:pPr indent="0" lvl="0" marL="0" rtl="0" algn="l">
              <a:spcBef>
                <a:spcPts val="1200"/>
              </a:spcBef>
              <a:spcAft>
                <a:spcPts val="0"/>
              </a:spcAft>
              <a:buNone/>
            </a:pPr>
            <a:r>
              <a:rPr lang="en" sz="8184"/>
              <a:t>Robbie is not popular with the neighbours.</a:t>
            </a:r>
            <a:endParaRPr sz="8184"/>
          </a:p>
          <a:p>
            <a:pPr indent="0" lvl="0" marL="0" rtl="0" algn="l">
              <a:spcBef>
                <a:spcPts val="1200"/>
              </a:spcBef>
              <a:spcAft>
                <a:spcPts val="0"/>
              </a:spcAft>
              <a:buNone/>
            </a:pPr>
            <a:r>
              <a:rPr lang="en" sz="8184"/>
              <a:t>Mr Weston believes Robbie is trustworthy.</a:t>
            </a:r>
            <a:endParaRPr sz="8184"/>
          </a:p>
          <a:p>
            <a:pPr indent="0" lvl="0" marL="0" rtl="0" algn="l">
              <a:spcBef>
                <a:spcPts val="1200"/>
              </a:spcBef>
              <a:spcAft>
                <a:spcPts val="0"/>
              </a:spcAft>
              <a:buNone/>
            </a:pPr>
            <a:r>
              <a:rPr lang="en" sz="8184"/>
              <a:t>Mrs Weston thinks being friends with a robot will harm her daughter.</a:t>
            </a:r>
            <a:endParaRPr sz="8184"/>
          </a:p>
          <a:p>
            <a:pPr indent="0" lvl="0" marL="0" rtl="0" algn="l">
              <a:spcBef>
                <a:spcPts val="1200"/>
              </a:spcBef>
              <a:spcAft>
                <a:spcPts val="0"/>
              </a:spcAft>
              <a:buNone/>
            </a:pPr>
            <a:r>
              <a:t/>
            </a:r>
            <a:endParaRPr sz="8184"/>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1" name="Shape 811"/>
        <p:cNvGrpSpPr/>
        <p:nvPr/>
      </p:nvGrpSpPr>
      <p:grpSpPr>
        <a:xfrm>
          <a:off x="0" y="0"/>
          <a:ext cx="0" cy="0"/>
          <a:chOff x="0" y="0"/>
          <a:chExt cx="0" cy="0"/>
        </a:xfrm>
      </p:grpSpPr>
      <p:sp>
        <p:nvSpPr>
          <p:cNvPr id="812" name="Google Shape;812;p10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Who do you agree with?</a:t>
            </a:r>
            <a:endParaRPr/>
          </a:p>
        </p:txBody>
      </p:sp>
      <p:pic>
        <p:nvPicPr>
          <p:cNvPr id="813" name="Google Shape;813;p109"/>
          <p:cNvPicPr preferRelativeResize="0"/>
          <p:nvPr/>
        </p:nvPicPr>
        <p:blipFill>
          <a:blip r:embed="rId3">
            <a:alphaModFix/>
          </a:blip>
          <a:stretch>
            <a:fillRect/>
          </a:stretch>
        </p:blipFill>
        <p:spPr>
          <a:xfrm>
            <a:off x="1910525" y="1773750"/>
            <a:ext cx="5322950" cy="2801550"/>
          </a:xfrm>
          <a:prstGeom prst="rect">
            <a:avLst/>
          </a:prstGeom>
          <a:noFill/>
          <a:ln>
            <a:noFill/>
          </a:ln>
        </p:spPr>
      </p:pic>
      <p:sp>
        <p:nvSpPr>
          <p:cNvPr id="814" name="Google Shape;814;p109"/>
          <p:cNvSpPr txBox="1"/>
          <p:nvPr/>
        </p:nvSpPr>
        <p:spPr>
          <a:xfrm>
            <a:off x="311700" y="1287850"/>
            <a:ext cx="1714800" cy="91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3"/>
                </a:solidFill>
                <a:latin typeface="Average"/>
                <a:ea typeface="Average"/>
                <a:cs typeface="Average"/>
                <a:sym typeface="Average"/>
              </a:rPr>
              <a:t>Mr Weston</a:t>
            </a:r>
            <a:endParaRPr sz="1800">
              <a:solidFill>
                <a:schemeClr val="accent3"/>
              </a:solidFill>
              <a:latin typeface="Average"/>
              <a:ea typeface="Average"/>
              <a:cs typeface="Average"/>
              <a:sym typeface="Average"/>
            </a:endParaRPr>
          </a:p>
        </p:txBody>
      </p:sp>
      <p:sp>
        <p:nvSpPr>
          <p:cNvPr id="815" name="Google Shape;815;p109"/>
          <p:cNvSpPr txBox="1"/>
          <p:nvPr/>
        </p:nvSpPr>
        <p:spPr>
          <a:xfrm>
            <a:off x="7357825" y="1287838"/>
            <a:ext cx="1857000" cy="91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3"/>
                </a:solidFill>
                <a:latin typeface="Average"/>
                <a:ea typeface="Average"/>
                <a:cs typeface="Average"/>
                <a:sym typeface="Average"/>
              </a:rPr>
              <a:t>Mrs Weston</a:t>
            </a:r>
            <a:endParaRPr sz="1800">
              <a:solidFill>
                <a:schemeClr val="accent3"/>
              </a:solidFill>
              <a:latin typeface="Average"/>
              <a:ea typeface="Average"/>
              <a:cs typeface="Average"/>
              <a:sym typeface="Average"/>
            </a:endParaRPr>
          </a:p>
        </p:txBody>
      </p:sp>
      <p:sp>
        <p:nvSpPr>
          <p:cNvPr id="816" name="Google Shape;816;p109"/>
          <p:cNvSpPr txBox="1"/>
          <p:nvPr/>
        </p:nvSpPr>
        <p:spPr>
          <a:xfrm>
            <a:off x="121075" y="2033475"/>
            <a:ext cx="1569900" cy="2111100"/>
          </a:xfrm>
          <a:prstGeom prst="rect">
            <a:avLst/>
          </a:prstGeom>
          <a:solidFill>
            <a:schemeClr val="dk1"/>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lt1"/>
                </a:solidFill>
                <a:latin typeface="Average"/>
                <a:ea typeface="Average"/>
                <a:cs typeface="Average"/>
                <a:sym typeface="Average"/>
              </a:rPr>
              <a:t>We don’t need to get rid of Robbie. He is safe and Gloria loves him. Robbie cost a lot too!</a:t>
            </a:r>
            <a:endParaRPr sz="1800">
              <a:solidFill>
                <a:schemeClr val="lt1"/>
              </a:solidFill>
              <a:latin typeface="Average"/>
              <a:ea typeface="Average"/>
              <a:cs typeface="Average"/>
              <a:sym typeface="Average"/>
            </a:endParaRPr>
          </a:p>
        </p:txBody>
      </p:sp>
      <p:sp>
        <p:nvSpPr>
          <p:cNvPr id="817" name="Google Shape;817;p109"/>
          <p:cNvSpPr txBox="1"/>
          <p:nvPr/>
        </p:nvSpPr>
        <p:spPr>
          <a:xfrm>
            <a:off x="7357825" y="1978425"/>
            <a:ext cx="1569900" cy="2392200"/>
          </a:xfrm>
          <a:prstGeom prst="rect">
            <a:avLst/>
          </a:prstGeom>
          <a:solidFill>
            <a:schemeClr val="dk1"/>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lt1"/>
                </a:solidFill>
                <a:latin typeface="Average"/>
                <a:ea typeface="Average"/>
                <a:cs typeface="Average"/>
                <a:sym typeface="Average"/>
              </a:rPr>
              <a:t>We can’t trust Robbie. The neighbours don’t like him being around. Gloria needs to make real friends.</a:t>
            </a:r>
            <a:endParaRPr sz="1800">
              <a:solidFill>
                <a:schemeClr val="lt1"/>
              </a:solidFill>
              <a:latin typeface="Average"/>
              <a:ea typeface="Average"/>
              <a:cs typeface="Average"/>
              <a:sym typeface="Average"/>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1" name="Shape 821"/>
        <p:cNvGrpSpPr/>
        <p:nvPr/>
      </p:nvGrpSpPr>
      <p:grpSpPr>
        <a:xfrm>
          <a:off x="0" y="0"/>
          <a:ext cx="0" cy="0"/>
          <a:chOff x="0" y="0"/>
          <a:chExt cx="0" cy="0"/>
        </a:xfrm>
      </p:grpSpPr>
      <p:sp>
        <p:nvSpPr>
          <p:cNvPr id="822" name="Google Shape;822;p11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Free write</a:t>
            </a:r>
            <a:endParaRPr/>
          </a:p>
        </p:txBody>
      </p:sp>
      <p:sp>
        <p:nvSpPr>
          <p:cNvPr id="823" name="Google Shape;823;p11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2600"/>
              <a:t>Would you take Robbie away from Gloria? Why or why not?</a:t>
            </a:r>
            <a:endParaRPr sz="2600"/>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7" name="Shape 827"/>
        <p:cNvGrpSpPr/>
        <p:nvPr/>
      </p:nvGrpSpPr>
      <p:grpSpPr>
        <a:xfrm>
          <a:off x="0" y="0"/>
          <a:ext cx="0" cy="0"/>
          <a:chOff x="0" y="0"/>
          <a:chExt cx="0" cy="0"/>
        </a:xfrm>
      </p:grpSpPr>
      <p:sp>
        <p:nvSpPr>
          <p:cNvPr id="828" name="Google Shape;828;p111"/>
          <p:cNvSpPr/>
          <p:nvPr/>
        </p:nvSpPr>
        <p:spPr>
          <a:xfrm>
            <a:off x="428250" y="4146925"/>
            <a:ext cx="8287500" cy="855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Average"/>
                <a:ea typeface="Average"/>
                <a:cs typeface="Average"/>
                <a:sym typeface="Average"/>
              </a:rPr>
              <a:t>New words</a:t>
            </a:r>
            <a:endParaRPr>
              <a:latin typeface="Average"/>
              <a:ea typeface="Average"/>
              <a:cs typeface="Average"/>
              <a:sym typeface="Average"/>
            </a:endParaRPr>
          </a:p>
          <a:p>
            <a:pPr indent="0" lvl="0" marL="0" rtl="0" algn="l">
              <a:spcBef>
                <a:spcPts val="0"/>
              </a:spcBef>
              <a:spcAft>
                <a:spcPts val="0"/>
              </a:spcAft>
              <a:buNone/>
            </a:pPr>
            <a:r>
              <a:t/>
            </a:r>
            <a:endParaRPr>
              <a:latin typeface="Average"/>
              <a:ea typeface="Average"/>
              <a:cs typeface="Average"/>
              <a:sym typeface="Average"/>
            </a:endParaRPr>
          </a:p>
          <a:p>
            <a:pPr indent="0" lvl="0" marL="0" rtl="0" algn="l">
              <a:spcBef>
                <a:spcPts val="0"/>
              </a:spcBef>
              <a:spcAft>
                <a:spcPts val="0"/>
              </a:spcAft>
              <a:buNone/>
            </a:pPr>
            <a:r>
              <a:t/>
            </a:r>
            <a:endParaRPr>
              <a:latin typeface="Average"/>
              <a:ea typeface="Average"/>
              <a:cs typeface="Average"/>
              <a:sym typeface="Average"/>
            </a:endParaRPr>
          </a:p>
        </p:txBody>
      </p:sp>
      <p:pic>
        <p:nvPicPr>
          <p:cNvPr id="829" name="Google Shape;829;p111"/>
          <p:cNvPicPr preferRelativeResize="0"/>
          <p:nvPr/>
        </p:nvPicPr>
        <p:blipFill>
          <a:blip r:embed="rId3">
            <a:alphaModFix/>
          </a:blip>
          <a:stretch>
            <a:fillRect/>
          </a:stretch>
        </p:blipFill>
        <p:spPr>
          <a:xfrm>
            <a:off x="950538" y="124225"/>
            <a:ext cx="7242924" cy="4022700"/>
          </a:xfrm>
          <a:prstGeom prst="rect">
            <a:avLst/>
          </a:prstGeom>
          <a:noFill/>
          <a:ln>
            <a:noFill/>
          </a:ln>
        </p:spPr>
      </p:pic>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3" name="Shape 833"/>
        <p:cNvGrpSpPr/>
        <p:nvPr/>
      </p:nvGrpSpPr>
      <p:grpSpPr>
        <a:xfrm>
          <a:off x="0" y="0"/>
          <a:ext cx="0" cy="0"/>
          <a:chOff x="0" y="0"/>
          <a:chExt cx="0" cy="0"/>
        </a:xfrm>
      </p:grpSpPr>
      <p:sp>
        <p:nvSpPr>
          <p:cNvPr id="834" name="Google Shape;834;p112"/>
          <p:cNvSpPr/>
          <p:nvPr/>
        </p:nvSpPr>
        <p:spPr>
          <a:xfrm>
            <a:off x="428250" y="4146925"/>
            <a:ext cx="8287500" cy="855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Average"/>
                <a:ea typeface="Average"/>
                <a:cs typeface="Average"/>
                <a:sym typeface="Average"/>
              </a:rPr>
              <a:t>New words</a:t>
            </a:r>
            <a:endParaRPr>
              <a:latin typeface="Average"/>
              <a:ea typeface="Average"/>
              <a:cs typeface="Average"/>
              <a:sym typeface="Average"/>
            </a:endParaRPr>
          </a:p>
          <a:p>
            <a:pPr indent="0" lvl="0" marL="0" rtl="0" algn="l">
              <a:spcBef>
                <a:spcPts val="0"/>
              </a:spcBef>
              <a:spcAft>
                <a:spcPts val="0"/>
              </a:spcAft>
              <a:buNone/>
            </a:pPr>
            <a:r>
              <a:t/>
            </a:r>
            <a:endParaRPr>
              <a:latin typeface="Average"/>
              <a:ea typeface="Average"/>
              <a:cs typeface="Average"/>
              <a:sym typeface="Average"/>
            </a:endParaRPr>
          </a:p>
          <a:p>
            <a:pPr indent="0" lvl="0" marL="0" rtl="0" algn="l">
              <a:spcBef>
                <a:spcPts val="0"/>
              </a:spcBef>
              <a:spcAft>
                <a:spcPts val="0"/>
              </a:spcAft>
              <a:buNone/>
            </a:pPr>
            <a:r>
              <a:t/>
            </a:r>
            <a:endParaRPr>
              <a:latin typeface="Average"/>
              <a:ea typeface="Average"/>
              <a:cs typeface="Average"/>
              <a:sym typeface="Average"/>
            </a:endParaRPr>
          </a:p>
        </p:txBody>
      </p:sp>
      <p:pic>
        <p:nvPicPr>
          <p:cNvPr id="835" name="Google Shape;835;p112"/>
          <p:cNvPicPr preferRelativeResize="0"/>
          <p:nvPr/>
        </p:nvPicPr>
        <p:blipFill>
          <a:blip r:embed="rId3">
            <a:alphaModFix/>
          </a:blip>
          <a:stretch>
            <a:fillRect/>
          </a:stretch>
        </p:blipFill>
        <p:spPr>
          <a:xfrm>
            <a:off x="152400" y="152400"/>
            <a:ext cx="8839199" cy="3201698"/>
          </a:xfrm>
          <a:prstGeom prst="rect">
            <a:avLst/>
          </a:prstGeom>
          <a:noFill/>
          <a:ln>
            <a:noFill/>
          </a:ln>
        </p:spPr>
      </p:pic>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9" name="Shape 839"/>
        <p:cNvGrpSpPr/>
        <p:nvPr/>
      </p:nvGrpSpPr>
      <p:grpSpPr>
        <a:xfrm>
          <a:off x="0" y="0"/>
          <a:ext cx="0" cy="0"/>
          <a:chOff x="0" y="0"/>
          <a:chExt cx="0" cy="0"/>
        </a:xfrm>
      </p:grpSpPr>
      <p:pic>
        <p:nvPicPr>
          <p:cNvPr id="840" name="Google Shape;840;p113"/>
          <p:cNvPicPr preferRelativeResize="0"/>
          <p:nvPr/>
        </p:nvPicPr>
        <p:blipFill>
          <a:blip r:embed="rId3">
            <a:alphaModFix/>
          </a:blip>
          <a:stretch>
            <a:fillRect/>
          </a:stretch>
        </p:blipFill>
        <p:spPr>
          <a:xfrm>
            <a:off x="152400" y="152400"/>
            <a:ext cx="8839199" cy="3201698"/>
          </a:xfrm>
          <a:prstGeom prst="rect">
            <a:avLst/>
          </a:prstGeom>
          <a:noFill/>
          <a:ln>
            <a:noFill/>
          </a:ln>
        </p:spPr>
      </p:pic>
      <p:sp>
        <p:nvSpPr>
          <p:cNvPr id="841" name="Google Shape;841;p113"/>
          <p:cNvSpPr txBox="1"/>
          <p:nvPr/>
        </p:nvSpPr>
        <p:spPr>
          <a:xfrm>
            <a:off x="644400" y="3621275"/>
            <a:ext cx="8059200" cy="119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700">
                <a:solidFill>
                  <a:schemeClr val="accent3"/>
                </a:solidFill>
                <a:latin typeface="Average"/>
                <a:ea typeface="Average"/>
                <a:cs typeface="Average"/>
                <a:sym typeface="Average"/>
              </a:rPr>
              <a:t>What has Mr Weston decided to do? </a:t>
            </a:r>
            <a:endParaRPr sz="2700">
              <a:solidFill>
                <a:schemeClr val="accent3"/>
              </a:solidFill>
              <a:latin typeface="Average"/>
              <a:ea typeface="Average"/>
              <a:cs typeface="Average"/>
              <a:sym typeface="Average"/>
            </a:endParaRPr>
          </a:p>
          <a:p>
            <a:pPr indent="0" lvl="0" marL="0" rtl="0" algn="ctr">
              <a:spcBef>
                <a:spcPts val="0"/>
              </a:spcBef>
              <a:spcAft>
                <a:spcPts val="0"/>
              </a:spcAft>
              <a:buNone/>
            </a:pPr>
            <a:r>
              <a:rPr lang="en" sz="2700">
                <a:solidFill>
                  <a:schemeClr val="accent3"/>
                </a:solidFill>
                <a:latin typeface="Average"/>
                <a:ea typeface="Average"/>
                <a:cs typeface="Average"/>
                <a:sym typeface="Average"/>
              </a:rPr>
              <a:t>What influenced his decision?</a:t>
            </a:r>
            <a:endParaRPr sz="2700">
              <a:solidFill>
                <a:schemeClr val="accent3"/>
              </a:solidFill>
              <a:latin typeface="Average"/>
              <a:ea typeface="Average"/>
              <a:cs typeface="Average"/>
              <a:sym typeface="Average"/>
            </a:endParaRPr>
          </a:p>
          <a:p>
            <a:pPr indent="0" lvl="0" marL="0" rtl="0" algn="ctr">
              <a:spcBef>
                <a:spcPts val="0"/>
              </a:spcBef>
              <a:spcAft>
                <a:spcPts val="0"/>
              </a:spcAft>
              <a:buNone/>
            </a:pPr>
            <a:r>
              <a:rPr lang="en" sz="2700">
                <a:solidFill>
                  <a:schemeClr val="accent3"/>
                </a:solidFill>
                <a:latin typeface="Average"/>
                <a:ea typeface="Average"/>
                <a:cs typeface="Average"/>
                <a:sym typeface="Average"/>
              </a:rPr>
              <a:t>How do you think Gloria will react?</a:t>
            </a:r>
            <a:endParaRPr sz="2700">
              <a:solidFill>
                <a:schemeClr val="accent3"/>
              </a:solidFill>
              <a:latin typeface="Average"/>
              <a:ea typeface="Average"/>
              <a:cs typeface="Average"/>
              <a:sym typeface="Average"/>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5" name="Shape 845"/>
        <p:cNvGrpSpPr/>
        <p:nvPr/>
      </p:nvGrpSpPr>
      <p:grpSpPr>
        <a:xfrm>
          <a:off x="0" y="0"/>
          <a:ext cx="0" cy="0"/>
          <a:chOff x="0" y="0"/>
          <a:chExt cx="0" cy="0"/>
        </a:xfrm>
      </p:grpSpPr>
      <p:sp>
        <p:nvSpPr>
          <p:cNvPr id="846" name="Google Shape;846;p1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847" name="Google Shape;847;p1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848" name="Google Shape;848;p114"/>
          <p:cNvPicPr preferRelativeResize="0"/>
          <p:nvPr/>
        </p:nvPicPr>
        <p:blipFill>
          <a:blip r:embed="rId3">
            <a:alphaModFix/>
          </a:blip>
          <a:stretch>
            <a:fillRect/>
          </a:stretch>
        </p:blipFill>
        <p:spPr>
          <a:xfrm>
            <a:off x="0" y="445018"/>
            <a:ext cx="9143999" cy="2848814"/>
          </a:xfrm>
          <a:prstGeom prst="rect">
            <a:avLst/>
          </a:prstGeom>
          <a:noFill/>
          <a:ln>
            <a:noFill/>
          </a:ln>
        </p:spPr>
      </p:pic>
      <p:sp>
        <p:nvSpPr>
          <p:cNvPr id="849" name="Google Shape;849;p114"/>
          <p:cNvSpPr/>
          <p:nvPr/>
        </p:nvSpPr>
        <p:spPr>
          <a:xfrm>
            <a:off x="101600" y="1193800"/>
            <a:ext cx="8864700" cy="3784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verage"/>
              <a:ea typeface="Average"/>
              <a:cs typeface="Average"/>
              <a:sym typeface="Average"/>
            </a:endParaRPr>
          </a:p>
        </p:txBody>
      </p:sp>
      <p:pic>
        <p:nvPicPr>
          <p:cNvPr id="850" name="Google Shape;850;p114"/>
          <p:cNvPicPr preferRelativeResize="0"/>
          <p:nvPr/>
        </p:nvPicPr>
        <p:blipFill>
          <a:blip r:embed="rId4">
            <a:alphaModFix/>
          </a:blip>
          <a:stretch>
            <a:fillRect/>
          </a:stretch>
        </p:blipFill>
        <p:spPr>
          <a:xfrm>
            <a:off x="4940300" y="1813937"/>
            <a:ext cx="3816349" cy="2544225"/>
          </a:xfrm>
          <a:prstGeom prst="rect">
            <a:avLst/>
          </a:prstGeom>
          <a:noFill/>
          <a:ln>
            <a:noFill/>
          </a:ln>
        </p:spPr>
      </p:pic>
      <p:sp>
        <p:nvSpPr>
          <p:cNvPr id="851" name="Google Shape;851;p114"/>
          <p:cNvSpPr txBox="1"/>
          <p:nvPr/>
        </p:nvSpPr>
        <p:spPr>
          <a:xfrm>
            <a:off x="419100" y="1498600"/>
            <a:ext cx="4152900" cy="312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300">
                <a:solidFill>
                  <a:schemeClr val="lt1"/>
                </a:solidFill>
                <a:latin typeface="Average"/>
                <a:ea typeface="Average"/>
                <a:cs typeface="Average"/>
                <a:sym typeface="Average"/>
              </a:rPr>
              <a:t>You’re Mr Weston. </a:t>
            </a:r>
            <a:endParaRPr b="1" sz="2300">
              <a:solidFill>
                <a:schemeClr val="lt1"/>
              </a:solidFill>
              <a:latin typeface="Average"/>
              <a:ea typeface="Average"/>
              <a:cs typeface="Average"/>
              <a:sym typeface="Average"/>
            </a:endParaRPr>
          </a:p>
          <a:p>
            <a:pPr indent="0" lvl="0" marL="0" rtl="0" algn="l">
              <a:spcBef>
                <a:spcPts val="0"/>
              </a:spcBef>
              <a:spcAft>
                <a:spcPts val="0"/>
              </a:spcAft>
              <a:buNone/>
            </a:pPr>
            <a:r>
              <a:t/>
            </a:r>
            <a:endParaRPr b="1" sz="2300">
              <a:solidFill>
                <a:schemeClr val="lt1"/>
              </a:solidFill>
              <a:latin typeface="Average"/>
              <a:ea typeface="Average"/>
              <a:cs typeface="Average"/>
              <a:sym typeface="Average"/>
            </a:endParaRPr>
          </a:p>
          <a:p>
            <a:pPr indent="0" lvl="0" marL="0" rtl="0" algn="l">
              <a:spcBef>
                <a:spcPts val="0"/>
              </a:spcBef>
              <a:spcAft>
                <a:spcPts val="0"/>
              </a:spcAft>
              <a:buNone/>
            </a:pPr>
            <a:r>
              <a:rPr b="1" lang="en" sz="2300">
                <a:solidFill>
                  <a:schemeClr val="lt1"/>
                </a:solidFill>
                <a:latin typeface="Average"/>
                <a:ea typeface="Average"/>
                <a:cs typeface="Average"/>
                <a:sym typeface="Average"/>
              </a:rPr>
              <a:t>Think of a lie. Why can’t Robbie go to see the show with Gloria?</a:t>
            </a:r>
            <a:endParaRPr b="1" sz="2300">
              <a:solidFill>
                <a:schemeClr val="lt1"/>
              </a:solidFill>
              <a:latin typeface="Average"/>
              <a:ea typeface="Average"/>
              <a:cs typeface="Average"/>
              <a:sym typeface="Average"/>
            </a:endParaRPr>
          </a:p>
          <a:p>
            <a:pPr indent="0" lvl="0" marL="0" rtl="0" algn="l">
              <a:spcBef>
                <a:spcPts val="0"/>
              </a:spcBef>
              <a:spcAft>
                <a:spcPts val="0"/>
              </a:spcAft>
              <a:buNone/>
            </a:pPr>
            <a:r>
              <a:t/>
            </a:r>
            <a:endParaRPr b="1" sz="2300">
              <a:solidFill>
                <a:schemeClr val="lt1"/>
              </a:solidFill>
              <a:latin typeface="Average"/>
              <a:ea typeface="Average"/>
              <a:cs typeface="Average"/>
              <a:sym typeface="Average"/>
            </a:endParaRPr>
          </a:p>
          <a:p>
            <a:pPr indent="0" lvl="0" marL="0" rtl="0" algn="l">
              <a:spcBef>
                <a:spcPts val="0"/>
              </a:spcBef>
              <a:spcAft>
                <a:spcPts val="0"/>
              </a:spcAft>
              <a:buNone/>
            </a:pPr>
            <a:r>
              <a:rPr b="1" lang="en" sz="2300">
                <a:solidFill>
                  <a:schemeClr val="lt1"/>
                </a:solidFill>
                <a:latin typeface="Average"/>
                <a:ea typeface="Average"/>
                <a:cs typeface="Average"/>
                <a:sym typeface="Average"/>
              </a:rPr>
              <a:t>(Think of a lie that a young girl would understand/believe…)</a:t>
            </a:r>
            <a:endParaRPr b="1" sz="2300">
              <a:solidFill>
                <a:schemeClr val="lt1"/>
              </a:solidFill>
              <a:latin typeface="Average"/>
              <a:ea typeface="Average"/>
              <a:cs typeface="Average"/>
              <a:sym typeface="Average"/>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5" name="Shape 855"/>
        <p:cNvGrpSpPr/>
        <p:nvPr/>
      </p:nvGrpSpPr>
      <p:grpSpPr>
        <a:xfrm>
          <a:off x="0" y="0"/>
          <a:ext cx="0" cy="0"/>
          <a:chOff x="0" y="0"/>
          <a:chExt cx="0" cy="0"/>
        </a:xfrm>
      </p:grpSpPr>
      <p:sp>
        <p:nvSpPr>
          <p:cNvPr id="856" name="Google Shape;856;p1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857" name="Google Shape;857;p1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858" name="Google Shape;858;p115"/>
          <p:cNvPicPr preferRelativeResize="0"/>
          <p:nvPr/>
        </p:nvPicPr>
        <p:blipFill>
          <a:blip r:embed="rId3">
            <a:alphaModFix/>
          </a:blip>
          <a:stretch>
            <a:fillRect/>
          </a:stretch>
        </p:blipFill>
        <p:spPr>
          <a:xfrm>
            <a:off x="0" y="445018"/>
            <a:ext cx="9143999" cy="2848814"/>
          </a:xfrm>
          <a:prstGeom prst="rect">
            <a:avLst/>
          </a:prstGeom>
          <a:noFill/>
          <a:ln>
            <a:noFill/>
          </a:ln>
        </p:spPr>
      </p:pic>
      <p:pic>
        <p:nvPicPr>
          <p:cNvPr id="859" name="Google Shape;859;p115"/>
          <p:cNvPicPr preferRelativeResize="0"/>
          <p:nvPr/>
        </p:nvPicPr>
        <p:blipFill>
          <a:blip r:embed="rId4">
            <a:alphaModFix/>
          </a:blip>
          <a:stretch>
            <a:fillRect/>
          </a:stretch>
        </p:blipFill>
        <p:spPr>
          <a:xfrm>
            <a:off x="5943050" y="3217353"/>
            <a:ext cx="2889250" cy="1926150"/>
          </a:xfrm>
          <a:prstGeom prst="rect">
            <a:avLst/>
          </a:prstGeom>
          <a:noFill/>
          <a:ln>
            <a:noFill/>
          </a:ln>
        </p:spPr>
      </p:pic>
      <p:sp>
        <p:nvSpPr>
          <p:cNvPr id="860" name="Google Shape;860;p115"/>
          <p:cNvSpPr txBox="1"/>
          <p:nvPr/>
        </p:nvSpPr>
        <p:spPr>
          <a:xfrm>
            <a:off x="800100" y="3632200"/>
            <a:ext cx="4559400" cy="125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Average"/>
                <a:ea typeface="Average"/>
                <a:cs typeface="Average"/>
                <a:sym typeface="Average"/>
              </a:rPr>
              <a:t>Was your reason the same as Mr Weston’s?</a:t>
            </a:r>
            <a:endParaRPr sz="1800">
              <a:solidFill>
                <a:schemeClr val="dk1"/>
              </a:solidFill>
              <a:latin typeface="Average"/>
              <a:ea typeface="Average"/>
              <a:cs typeface="Average"/>
              <a:sym typeface="Average"/>
            </a:endParaRPr>
          </a:p>
          <a:p>
            <a:pPr indent="0" lvl="0" marL="0" rtl="0" algn="l">
              <a:spcBef>
                <a:spcPts val="0"/>
              </a:spcBef>
              <a:spcAft>
                <a:spcPts val="0"/>
              </a:spcAft>
              <a:buNone/>
            </a:pPr>
            <a:r>
              <a:t/>
            </a:r>
            <a:endParaRPr sz="1800">
              <a:solidFill>
                <a:schemeClr val="dk1"/>
              </a:solidFill>
              <a:latin typeface="Average"/>
              <a:ea typeface="Average"/>
              <a:cs typeface="Average"/>
              <a:sym typeface="Average"/>
            </a:endParaRPr>
          </a:p>
          <a:p>
            <a:pPr indent="0" lvl="0" marL="0" rtl="0" algn="l">
              <a:spcBef>
                <a:spcPts val="0"/>
              </a:spcBef>
              <a:spcAft>
                <a:spcPts val="0"/>
              </a:spcAft>
              <a:buNone/>
            </a:pPr>
            <a:r>
              <a:rPr lang="en" sz="1800">
                <a:solidFill>
                  <a:schemeClr val="dk1"/>
                </a:solidFill>
                <a:latin typeface="Average"/>
                <a:ea typeface="Average"/>
                <a:cs typeface="Average"/>
                <a:sym typeface="Average"/>
              </a:rPr>
              <a:t>Gloria wants to tell Robbie about the show. Why can’t she do that?</a:t>
            </a:r>
            <a:endParaRPr sz="1800">
              <a:solidFill>
                <a:schemeClr val="dk1"/>
              </a:solidFill>
              <a:latin typeface="Average"/>
              <a:ea typeface="Average"/>
              <a:cs typeface="Average"/>
              <a:sym typeface="Average"/>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4" name="Shape 864"/>
        <p:cNvGrpSpPr/>
        <p:nvPr/>
      </p:nvGrpSpPr>
      <p:grpSpPr>
        <a:xfrm>
          <a:off x="0" y="0"/>
          <a:ext cx="0" cy="0"/>
          <a:chOff x="0" y="0"/>
          <a:chExt cx="0" cy="0"/>
        </a:xfrm>
      </p:grpSpPr>
      <p:sp>
        <p:nvSpPr>
          <p:cNvPr id="865" name="Google Shape;865;p1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866" name="Google Shape;866;p1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867" name="Google Shape;867;p116"/>
          <p:cNvPicPr preferRelativeResize="0"/>
          <p:nvPr/>
        </p:nvPicPr>
        <p:blipFill>
          <a:blip r:embed="rId3">
            <a:alphaModFix/>
          </a:blip>
          <a:stretch>
            <a:fillRect/>
          </a:stretch>
        </p:blipFill>
        <p:spPr>
          <a:xfrm>
            <a:off x="254000" y="165100"/>
            <a:ext cx="8635999" cy="4297725"/>
          </a:xfrm>
          <a:prstGeom prst="rect">
            <a:avLst/>
          </a:prstGeom>
          <a:noFill/>
          <a:ln>
            <a:noFill/>
          </a:ln>
        </p:spPr>
      </p:pic>
      <p:sp>
        <p:nvSpPr>
          <p:cNvPr id="868" name="Google Shape;868;p116"/>
          <p:cNvSpPr txBox="1"/>
          <p:nvPr/>
        </p:nvSpPr>
        <p:spPr>
          <a:xfrm>
            <a:off x="542400" y="4568875"/>
            <a:ext cx="8059200" cy="119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700">
                <a:solidFill>
                  <a:schemeClr val="accent3"/>
                </a:solidFill>
                <a:latin typeface="Average"/>
                <a:ea typeface="Average"/>
                <a:cs typeface="Average"/>
                <a:sym typeface="Average"/>
              </a:rPr>
              <a:t>What did they buy Gloria? Why?</a:t>
            </a:r>
            <a:endParaRPr sz="2700">
              <a:solidFill>
                <a:schemeClr val="accent3"/>
              </a:solidFill>
              <a:latin typeface="Average"/>
              <a:ea typeface="Average"/>
              <a:cs typeface="Average"/>
              <a:sym typeface="Average"/>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2" name="Shape 872"/>
        <p:cNvGrpSpPr/>
        <p:nvPr/>
      </p:nvGrpSpPr>
      <p:grpSpPr>
        <a:xfrm>
          <a:off x="0" y="0"/>
          <a:ext cx="0" cy="0"/>
          <a:chOff x="0" y="0"/>
          <a:chExt cx="0" cy="0"/>
        </a:xfrm>
      </p:grpSpPr>
      <p:sp>
        <p:nvSpPr>
          <p:cNvPr id="873" name="Google Shape;873;p1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874" name="Google Shape;874;p1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875" name="Google Shape;875;p117"/>
          <p:cNvPicPr preferRelativeResize="0"/>
          <p:nvPr/>
        </p:nvPicPr>
        <p:blipFill>
          <a:blip r:embed="rId3">
            <a:alphaModFix/>
          </a:blip>
          <a:stretch>
            <a:fillRect/>
          </a:stretch>
        </p:blipFill>
        <p:spPr>
          <a:xfrm>
            <a:off x="0" y="195061"/>
            <a:ext cx="9144001" cy="2289578"/>
          </a:xfrm>
          <a:prstGeom prst="rect">
            <a:avLst/>
          </a:prstGeom>
          <a:noFill/>
          <a:ln>
            <a:noFill/>
          </a:ln>
        </p:spPr>
      </p:pic>
      <p:pic>
        <p:nvPicPr>
          <p:cNvPr id="876" name="Google Shape;876;p117"/>
          <p:cNvPicPr preferRelativeResize="0"/>
          <p:nvPr/>
        </p:nvPicPr>
        <p:blipFill>
          <a:blip r:embed="rId4">
            <a:alphaModFix/>
          </a:blip>
          <a:stretch>
            <a:fillRect/>
          </a:stretch>
        </p:blipFill>
        <p:spPr>
          <a:xfrm>
            <a:off x="4804908" y="2419350"/>
            <a:ext cx="4236324" cy="2724150"/>
          </a:xfrm>
          <a:prstGeom prst="rect">
            <a:avLst/>
          </a:prstGeom>
          <a:noFill/>
          <a:ln>
            <a:noFill/>
          </a:ln>
        </p:spPr>
      </p:pic>
      <p:sp>
        <p:nvSpPr>
          <p:cNvPr id="877" name="Google Shape;877;p117"/>
          <p:cNvSpPr txBox="1"/>
          <p:nvPr/>
        </p:nvSpPr>
        <p:spPr>
          <a:xfrm>
            <a:off x="419100" y="2484650"/>
            <a:ext cx="4152900" cy="213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300">
                <a:solidFill>
                  <a:schemeClr val="dk1"/>
                </a:solidFill>
                <a:latin typeface="Average"/>
                <a:ea typeface="Average"/>
                <a:cs typeface="Average"/>
                <a:sym typeface="Average"/>
              </a:rPr>
              <a:t>You’re Mrs Weston. </a:t>
            </a:r>
            <a:endParaRPr b="1" sz="2300">
              <a:solidFill>
                <a:schemeClr val="dk1"/>
              </a:solidFill>
              <a:latin typeface="Average"/>
              <a:ea typeface="Average"/>
              <a:cs typeface="Average"/>
              <a:sym typeface="Average"/>
            </a:endParaRPr>
          </a:p>
          <a:p>
            <a:pPr indent="0" lvl="0" marL="0" rtl="0" algn="l">
              <a:spcBef>
                <a:spcPts val="0"/>
              </a:spcBef>
              <a:spcAft>
                <a:spcPts val="0"/>
              </a:spcAft>
              <a:buNone/>
            </a:pPr>
            <a:r>
              <a:t/>
            </a:r>
            <a:endParaRPr b="1" sz="2300">
              <a:solidFill>
                <a:schemeClr val="dk1"/>
              </a:solidFill>
              <a:latin typeface="Average"/>
              <a:ea typeface="Average"/>
              <a:cs typeface="Average"/>
              <a:sym typeface="Average"/>
            </a:endParaRPr>
          </a:p>
          <a:p>
            <a:pPr indent="0" lvl="0" marL="0" rtl="0" algn="l">
              <a:spcBef>
                <a:spcPts val="0"/>
              </a:spcBef>
              <a:spcAft>
                <a:spcPts val="0"/>
              </a:spcAft>
              <a:buNone/>
            </a:pPr>
            <a:r>
              <a:rPr b="1" lang="en" sz="2300">
                <a:solidFill>
                  <a:schemeClr val="dk1"/>
                </a:solidFill>
                <a:latin typeface="Average"/>
                <a:ea typeface="Average"/>
                <a:cs typeface="Average"/>
                <a:sym typeface="Average"/>
              </a:rPr>
              <a:t>Think of a lie. Where has Robbie gone?</a:t>
            </a:r>
            <a:endParaRPr b="1" sz="2300">
              <a:solidFill>
                <a:schemeClr val="dk1"/>
              </a:solidFill>
              <a:latin typeface="Average"/>
              <a:ea typeface="Average"/>
              <a:cs typeface="Average"/>
              <a:sym typeface="Average"/>
            </a:endParaRPr>
          </a:p>
          <a:p>
            <a:pPr indent="0" lvl="0" marL="0" rtl="0" algn="l">
              <a:spcBef>
                <a:spcPts val="0"/>
              </a:spcBef>
              <a:spcAft>
                <a:spcPts val="0"/>
              </a:spcAft>
              <a:buNone/>
            </a:pPr>
            <a:r>
              <a:t/>
            </a:r>
            <a:endParaRPr b="1" sz="2300">
              <a:solidFill>
                <a:schemeClr val="dk1"/>
              </a:solidFill>
              <a:latin typeface="Average"/>
              <a:ea typeface="Average"/>
              <a:cs typeface="Average"/>
              <a:sym typeface="Average"/>
            </a:endParaRPr>
          </a:p>
          <a:p>
            <a:pPr indent="0" lvl="0" marL="0" rtl="0" algn="l">
              <a:spcBef>
                <a:spcPts val="0"/>
              </a:spcBef>
              <a:spcAft>
                <a:spcPts val="0"/>
              </a:spcAft>
              <a:buNone/>
            </a:pPr>
            <a:r>
              <a:rPr b="1" lang="en" sz="2300">
                <a:solidFill>
                  <a:schemeClr val="dk1"/>
                </a:solidFill>
                <a:latin typeface="Average"/>
                <a:ea typeface="Average"/>
                <a:cs typeface="Average"/>
                <a:sym typeface="Average"/>
              </a:rPr>
              <a:t>(Think of a lie that a young girl would understand/believe…)</a:t>
            </a:r>
            <a:endParaRPr b="1" sz="2300">
              <a:solidFill>
                <a:schemeClr val="dk1"/>
              </a:solidFill>
              <a:latin typeface="Average"/>
              <a:ea typeface="Average"/>
              <a:cs typeface="Average"/>
              <a:sym typeface="Average"/>
            </a:endParaRP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1" name="Shape 881"/>
        <p:cNvGrpSpPr/>
        <p:nvPr/>
      </p:nvGrpSpPr>
      <p:grpSpPr>
        <a:xfrm>
          <a:off x="0" y="0"/>
          <a:ext cx="0" cy="0"/>
          <a:chOff x="0" y="0"/>
          <a:chExt cx="0" cy="0"/>
        </a:xfrm>
      </p:grpSpPr>
      <p:sp>
        <p:nvSpPr>
          <p:cNvPr id="882" name="Google Shape;882;p1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883" name="Google Shape;883;p1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884" name="Google Shape;884;p118"/>
          <p:cNvPicPr preferRelativeResize="0"/>
          <p:nvPr/>
        </p:nvPicPr>
        <p:blipFill>
          <a:blip r:embed="rId3">
            <a:alphaModFix/>
          </a:blip>
          <a:stretch>
            <a:fillRect/>
          </a:stretch>
        </p:blipFill>
        <p:spPr>
          <a:xfrm>
            <a:off x="0" y="214737"/>
            <a:ext cx="9144001" cy="3520226"/>
          </a:xfrm>
          <a:prstGeom prst="rect">
            <a:avLst/>
          </a:prstGeom>
          <a:noFill/>
          <a:ln>
            <a:noFill/>
          </a:ln>
        </p:spPr>
      </p:pic>
      <p:sp>
        <p:nvSpPr>
          <p:cNvPr id="885" name="Google Shape;885;p118"/>
          <p:cNvSpPr txBox="1"/>
          <p:nvPr/>
        </p:nvSpPr>
        <p:spPr>
          <a:xfrm>
            <a:off x="838200" y="3822700"/>
            <a:ext cx="6019800" cy="125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latin typeface="Average"/>
                <a:ea typeface="Average"/>
                <a:cs typeface="Average"/>
                <a:sym typeface="Average"/>
              </a:rPr>
              <a:t>Was your reason the same as Mrs Weston’s?</a:t>
            </a:r>
            <a:endParaRPr sz="2000">
              <a:solidFill>
                <a:schemeClr val="dk1"/>
              </a:solidFill>
              <a:latin typeface="Average"/>
              <a:ea typeface="Average"/>
              <a:cs typeface="Average"/>
              <a:sym typeface="Average"/>
            </a:endParaRPr>
          </a:p>
          <a:p>
            <a:pPr indent="0" lvl="0" marL="0" rtl="0" algn="l">
              <a:spcBef>
                <a:spcPts val="0"/>
              </a:spcBef>
              <a:spcAft>
                <a:spcPts val="0"/>
              </a:spcAft>
              <a:buNone/>
            </a:pPr>
            <a:r>
              <a:t/>
            </a:r>
            <a:endParaRPr sz="2000">
              <a:solidFill>
                <a:schemeClr val="dk1"/>
              </a:solidFill>
              <a:latin typeface="Average"/>
              <a:ea typeface="Average"/>
              <a:cs typeface="Average"/>
              <a:sym typeface="Average"/>
            </a:endParaRPr>
          </a:p>
          <a:p>
            <a:pPr indent="0" lvl="0" marL="0" rtl="0" algn="l">
              <a:spcBef>
                <a:spcPts val="0"/>
              </a:spcBef>
              <a:spcAft>
                <a:spcPts val="0"/>
              </a:spcAft>
              <a:buNone/>
            </a:pPr>
            <a:r>
              <a:rPr lang="en" sz="2000">
                <a:solidFill>
                  <a:schemeClr val="dk1"/>
                </a:solidFill>
                <a:latin typeface="Average"/>
                <a:ea typeface="Average"/>
                <a:cs typeface="Average"/>
                <a:sym typeface="Average"/>
              </a:rPr>
              <a:t>How is Gloria feeling about Robbie’s disappearance?</a:t>
            </a:r>
            <a:endParaRPr sz="2000">
              <a:solidFill>
                <a:schemeClr val="dk1"/>
              </a:solidFill>
              <a:latin typeface="Average"/>
              <a:ea typeface="Average"/>
              <a:cs typeface="Average"/>
              <a:sym typeface="Average"/>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9" name="Shape 889"/>
        <p:cNvGrpSpPr/>
        <p:nvPr/>
      </p:nvGrpSpPr>
      <p:grpSpPr>
        <a:xfrm>
          <a:off x="0" y="0"/>
          <a:ext cx="0" cy="0"/>
          <a:chOff x="0" y="0"/>
          <a:chExt cx="0" cy="0"/>
        </a:xfrm>
      </p:grpSpPr>
      <p:sp>
        <p:nvSpPr>
          <p:cNvPr id="890" name="Google Shape;890;p1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891" name="Google Shape;891;p1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892" name="Google Shape;892;p119"/>
          <p:cNvPicPr preferRelativeResize="0"/>
          <p:nvPr/>
        </p:nvPicPr>
        <p:blipFill>
          <a:blip r:embed="rId3">
            <a:alphaModFix/>
          </a:blip>
          <a:stretch>
            <a:fillRect/>
          </a:stretch>
        </p:blipFill>
        <p:spPr>
          <a:xfrm>
            <a:off x="428625" y="187925"/>
            <a:ext cx="8286750" cy="4136850"/>
          </a:xfrm>
          <a:prstGeom prst="rect">
            <a:avLst/>
          </a:prstGeom>
          <a:noFill/>
          <a:ln>
            <a:noFill/>
          </a:ln>
        </p:spPr>
      </p:pic>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6" name="Shape 896"/>
        <p:cNvGrpSpPr/>
        <p:nvPr/>
      </p:nvGrpSpPr>
      <p:grpSpPr>
        <a:xfrm>
          <a:off x="0" y="0"/>
          <a:ext cx="0" cy="0"/>
          <a:chOff x="0" y="0"/>
          <a:chExt cx="0" cy="0"/>
        </a:xfrm>
      </p:grpSpPr>
      <p:sp>
        <p:nvSpPr>
          <p:cNvPr id="897" name="Google Shape;897;p1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898" name="Google Shape;898;p1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899" name="Google Shape;899;p120"/>
          <p:cNvPicPr preferRelativeResize="0"/>
          <p:nvPr/>
        </p:nvPicPr>
        <p:blipFill>
          <a:blip r:embed="rId3">
            <a:alphaModFix/>
          </a:blip>
          <a:stretch>
            <a:fillRect/>
          </a:stretch>
        </p:blipFill>
        <p:spPr>
          <a:xfrm>
            <a:off x="428625" y="187925"/>
            <a:ext cx="8286750" cy="4136850"/>
          </a:xfrm>
          <a:prstGeom prst="rect">
            <a:avLst/>
          </a:prstGeom>
          <a:noFill/>
          <a:ln>
            <a:noFill/>
          </a:ln>
        </p:spPr>
      </p:pic>
      <p:sp>
        <p:nvSpPr>
          <p:cNvPr id="900" name="Google Shape;900;p120"/>
          <p:cNvSpPr txBox="1"/>
          <p:nvPr/>
        </p:nvSpPr>
        <p:spPr>
          <a:xfrm>
            <a:off x="635000" y="4432300"/>
            <a:ext cx="80805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solidFill>
                  <a:schemeClr val="accent3"/>
                </a:solidFill>
                <a:latin typeface="Average"/>
                <a:ea typeface="Average"/>
                <a:cs typeface="Average"/>
                <a:sym typeface="Average"/>
              </a:rPr>
              <a:t>How do we know that Gloria doesn’t think of Robbie as a robot?</a:t>
            </a:r>
            <a:endParaRPr sz="2100">
              <a:solidFill>
                <a:schemeClr val="accent3"/>
              </a:solidFill>
              <a:latin typeface="Average"/>
              <a:ea typeface="Average"/>
              <a:cs typeface="Average"/>
              <a:sym typeface="Average"/>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4" name="Shape 904"/>
        <p:cNvGrpSpPr/>
        <p:nvPr/>
      </p:nvGrpSpPr>
      <p:grpSpPr>
        <a:xfrm>
          <a:off x="0" y="0"/>
          <a:ext cx="0" cy="0"/>
          <a:chOff x="0" y="0"/>
          <a:chExt cx="0" cy="0"/>
        </a:xfrm>
      </p:grpSpPr>
      <p:sp>
        <p:nvSpPr>
          <p:cNvPr id="905" name="Google Shape;905;p1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Point: Gloria doesn’t think of Robbie as a robot.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Evidence: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Explanation:</a:t>
            </a:r>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9" name="Shape 909"/>
        <p:cNvGrpSpPr/>
        <p:nvPr/>
      </p:nvGrpSpPr>
      <p:grpSpPr>
        <a:xfrm>
          <a:off x="0" y="0"/>
          <a:ext cx="0" cy="0"/>
          <a:chOff x="0" y="0"/>
          <a:chExt cx="0" cy="0"/>
        </a:xfrm>
      </p:grpSpPr>
      <p:sp>
        <p:nvSpPr>
          <p:cNvPr id="910" name="Google Shape;910;p1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Gloria writes a ‘lost’ poster for Robbie </a:t>
            </a:r>
            <a:endParaRPr/>
          </a:p>
        </p:txBody>
      </p:sp>
      <p:sp>
        <p:nvSpPr>
          <p:cNvPr id="911" name="Google Shape;911;p122"/>
          <p:cNvSpPr txBox="1"/>
          <p:nvPr>
            <p:ph idx="1" type="body"/>
          </p:nvPr>
        </p:nvSpPr>
        <p:spPr>
          <a:xfrm>
            <a:off x="311700" y="1152475"/>
            <a:ext cx="5250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Lost ____________</a:t>
            </a:r>
            <a:endParaRPr/>
          </a:p>
          <a:p>
            <a:pPr indent="0" lvl="0" marL="0" rtl="0" algn="l">
              <a:spcBef>
                <a:spcPts val="1200"/>
              </a:spcBef>
              <a:spcAft>
                <a:spcPts val="0"/>
              </a:spcAft>
              <a:buNone/>
            </a:pPr>
            <a:r>
              <a:rPr lang="en"/>
              <a:t>Name: _____________</a:t>
            </a:r>
            <a:endParaRPr/>
          </a:p>
          <a:p>
            <a:pPr indent="0" lvl="0" marL="0" rtl="0" algn="l">
              <a:spcBef>
                <a:spcPts val="1200"/>
              </a:spcBef>
              <a:spcAft>
                <a:spcPts val="0"/>
              </a:spcAft>
              <a:buNone/>
            </a:pPr>
            <a:r>
              <a:rPr lang="en"/>
              <a:t>Age: ______________</a:t>
            </a:r>
            <a:endParaRPr/>
          </a:p>
          <a:p>
            <a:pPr indent="0" lvl="0" marL="0" rtl="0" algn="l">
              <a:spcBef>
                <a:spcPts val="1200"/>
              </a:spcBef>
              <a:spcAft>
                <a:spcPts val="0"/>
              </a:spcAft>
              <a:buNone/>
            </a:pPr>
            <a:r>
              <a:rPr lang="en"/>
              <a:t>Lost since: ________________</a:t>
            </a:r>
            <a:endParaRPr/>
          </a:p>
          <a:p>
            <a:pPr indent="0" lvl="0" marL="0" rtl="0" algn="l">
              <a:spcBef>
                <a:spcPts val="1200"/>
              </a:spcBef>
              <a:spcAft>
                <a:spcPts val="0"/>
              </a:spcAft>
              <a:buNone/>
            </a:pPr>
            <a:r>
              <a:rPr lang="en"/>
              <a:t>Last seen: ________________</a:t>
            </a:r>
            <a:endParaRPr/>
          </a:p>
          <a:p>
            <a:pPr indent="0" lvl="0" marL="0" rtl="0" algn="l">
              <a:spcBef>
                <a:spcPts val="1200"/>
              </a:spcBef>
              <a:spcAft>
                <a:spcPts val="0"/>
              </a:spcAft>
              <a:buNone/>
            </a:pPr>
            <a:r>
              <a:rPr lang="en"/>
              <a:t>Extra description: ______________________________</a:t>
            </a:r>
            <a:endParaRPr/>
          </a:p>
          <a:p>
            <a:pPr indent="0" lvl="0" marL="0" rtl="0" algn="l">
              <a:spcBef>
                <a:spcPts val="1200"/>
              </a:spcBef>
              <a:spcAft>
                <a:spcPts val="1200"/>
              </a:spcAft>
              <a:buNone/>
            </a:pPr>
            <a:r>
              <a:rPr lang="en"/>
              <a:t>Reward(?): _________________________________</a:t>
            </a:r>
            <a:endParaRPr/>
          </a:p>
        </p:txBody>
      </p:sp>
      <p:pic>
        <p:nvPicPr>
          <p:cNvPr id="912" name="Google Shape;912;p122"/>
          <p:cNvPicPr preferRelativeResize="0"/>
          <p:nvPr/>
        </p:nvPicPr>
        <p:blipFill>
          <a:blip r:embed="rId3">
            <a:alphaModFix/>
          </a:blip>
          <a:stretch>
            <a:fillRect/>
          </a:stretch>
        </p:blipFill>
        <p:spPr>
          <a:xfrm>
            <a:off x="5638800" y="0"/>
            <a:ext cx="3429000" cy="5143500"/>
          </a:xfrm>
          <a:prstGeom prst="rect">
            <a:avLst/>
          </a:prstGeom>
          <a:noFill/>
          <a:ln>
            <a:noFill/>
          </a:ln>
        </p:spPr>
      </p:pic>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6" name="Shape 916"/>
        <p:cNvGrpSpPr/>
        <p:nvPr/>
      </p:nvGrpSpPr>
      <p:grpSpPr>
        <a:xfrm>
          <a:off x="0" y="0"/>
          <a:ext cx="0" cy="0"/>
          <a:chOff x="0" y="0"/>
          <a:chExt cx="0" cy="0"/>
        </a:xfrm>
      </p:grpSpPr>
      <p:sp>
        <p:nvSpPr>
          <p:cNvPr id="917" name="Google Shape;917;p1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918" name="Google Shape;918;p1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919" name="Google Shape;919;p123"/>
          <p:cNvPicPr preferRelativeResize="0"/>
          <p:nvPr/>
        </p:nvPicPr>
        <p:blipFill>
          <a:blip r:embed="rId3">
            <a:alphaModFix/>
          </a:blip>
          <a:stretch>
            <a:fillRect/>
          </a:stretch>
        </p:blipFill>
        <p:spPr>
          <a:xfrm>
            <a:off x="0" y="7648"/>
            <a:ext cx="9144002" cy="5128205"/>
          </a:xfrm>
          <a:prstGeom prst="rect">
            <a:avLst/>
          </a:prstGeom>
          <a:noFill/>
          <a:ln>
            <a:noFill/>
          </a:ln>
        </p:spPr>
      </p:pic>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3" name="Shape 923"/>
        <p:cNvGrpSpPr/>
        <p:nvPr/>
      </p:nvGrpSpPr>
      <p:grpSpPr>
        <a:xfrm>
          <a:off x="0" y="0"/>
          <a:ext cx="0" cy="0"/>
          <a:chOff x="0" y="0"/>
          <a:chExt cx="0" cy="0"/>
        </a:xfrm>
      </p:grpSpPr>
      <p:sp>
        <p:nvSpPr>
          <p:cNvPr id="924" name="Google Shape;924;p1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Questions</a:t>
            </a:r>
            <a:endParaRPr/>
          </a:p>
        </p:txBody>
      </p:sp>
      <p:sp>
        <p:nvSpPr>
          <p:cNvPr id="925" name="Google Shape;925;p1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What did Gloria’s mum buy to replace Robbie?</a:t>
            </a:r>
            <a:endParaRPr/>
          </a:p>
          <a:p>
            <a:pPr indent="0" lvl="0" marL="0" rtl="0" algn="l">
              <a:spcBef>
                <a:spcPts val="1200"/>
              </a:spcBef>
              <a:spcAft>
                <a:spcPts val="0"/>
              </a:spcAft>
              <a:buNone/>
            </a:pPr>
            <a:r>
              <a:rPr lang="en"/>
              <a:t>Where has Robbie gone?</a:t>
            </a:r>
            <a:endParaRPr/>
          </a:p>
          <a:p>
            <a:pPr indent="0" lvl="0" marL="0" rtl="0" algn="l">
              <a:spcBef>
                <a:spcPts val="1200"/>
              </a:spcBef>
              <a:spcAft>
                <a:spcPts val="1200"/>
              </a:spcAft>
              <a:buNone/>
            </a:pPr>
            <a:r>
              <a:rPr lang="en"/>
              <a:t>How does Gloria feel about this? How do you know?</a:t>
            </a:r>
            <a:endParaRPr/>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9" name="Shape 929"/>
        <p:cNvGrpSpPr/>
        <p:nvPr/>
      </p:nvGrpSpPr>
      <p:grpSpPr>
        <a:xfrm>
          <a:off x="0" y="0"/>
          <a:ext cx="0" cy="0"/>
          <a:chOff x="0" y="0"/>
          <a:chExt cx="0" cy="0"/>
        </a:xfrm>
      </p:grpSpPr>
      <p:sp>
        <p:nvSpPr>
          <p:cNvPr id="930" name="Google Shape;930;p1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pic>
        <p:nvPicPr>
          <p:cNvPr id="931" name="Google Shape;931;p125"/>
          <p:cNvPicPr preferRelativeResize="0"/>
          <p:nvPr/>
        </p:nvPicPr>
        <p:blipFill>
          <a:blip r:embed="rId3">
            <a:alphaModFix/>
          </a:blip>
          <a:stretch>
            <a:fillRect/>
          </a:stretch>
        </p:blipFill>
        <p:spPr>
          <a:xfrm>
            <a:off x="0" y="262150"/>
            <a:ext cx="9144000" cy="3196800"/>
          </a:xfrm>
          <a:prstGeom prst="rect">
            <a:avLst/>
          </a:prstGeom>
          <a:noFill/>
          <a:ln>
            <a:noFill/>
          </a:ln>
        </p:spPr>
      </p:pic>
      <p:sp>
        <p:nvSpPr>
          <p:cNvPr id="932" name="Google Shape;932;p125"/>
          <p:cNvSpPr txBox="1"/>
          <p:nvPr/>
        </p:nvSpPr>
        <p:spPr>
          <a:xfrm>
            <a:off x="2438400" y="3810000"/>
            <a:ext cx="6019800" cy="125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latin typeface="Average"/>
                <a:ea typeface="Average"/>
                <a:cs typeface="Average"/>
                <a:sym typeface="Average"/>
              </a:rPr>
              <a:t>What happened to the dog? Why?</a:t>
            </a:r>
            <a:endParaRPr sz="2000">
              <a:solidFill>
                <a:schemeClr val="dk1"/>
              </a:solidFill>
              <a:latin typeface="Average"/>
              <a:ea typeface="Average"/>
              <a:cs typeface="Average"/>
              <a:sym typeface="Average"/>
            </a:endParaRPr>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6" name="Shape 936"/>
        <p:cNvGrpSpPr/>
        <p:nvPr/>
      </p:nvGrpSpPr>
      <p:grpSpPr>
        <a:xfrm>
          <a:off x="0" y="0"/>
          <a:ext cx="0" cy="0"/>
          <a:chOff x="0" y="0"/>
          <a:chExt cx="0" cy="0"/>
        </a:xfrm>
      </p:grpSpPr>
      <p:sp>
        <p:nvSpPr>
          <p:cNvPr id="937" name="Google Shape;937;p1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pic>
        <p:nvPicPr>
          <p:cNvPr id="938" name="Google Shape;938;p126"/>
          <p:cNvPicPr preferRelativeResize="0"/>
          <p:nvPr/>
        </p:nvPicPr>
        <p:blipFill>
          <a:blip r:embed="rId3">
            <a:alphaModFix/>
          </a:blip>
          <a:stretch>
            <a:fillRect/>
          </a:stretch>
        </p:blipFill>
        <p:spPr>
          <a:xfrm>
            <a:off x="0" y="129150"/>
            <a:ext cx="9144000" cy="3513600"/>
          </a:xfrm>
          <a:prstGeom prst="rect">
            <a:avLst/>
          </a:prstGeom>
          <a:noFill/>
          <a:ln>
            <a:noFill/>
          </a:ln>
        </p:spPr>
      </p:pic>
      <p:sp>
        <p:nvSpPr>
          <p:cNvPr id="939" name="Google Shape;939;p126"/>
          <p:cNvSpPr txBox="1"/>
          <p:nvPr/>
        </p:nvSpPr>
        <p:spPr>
          <a:xfrm>
            <a:off x="1727200" y="3797300"/>
            <a:ext cx="6019800" cy="125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latin typeface="Average"/>
                <a:ea typeface="Average"/>
                <a:cs typeface="Average"/>
                <a:sym typeface="Average"/>
              </a:rPr>
              <a:t>What change of environment might help Gloria?</a:t>
            </a:r>
            <a:endParaRPr sz="2000">
              <a:solidFill>
                <a:schemeClr val="dk1"/>
              </a:solidFill>
              <a:latin typeface="Average"/>
              <a:ea typeface="Average"/>
              <a:cs typeface="Average"/>
              <a:sym typeface="Average"/>
            </a:endParaRPr>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3" name="Shape 943"/>
        <p:cNvGrpSpPr/>
        <p:nvPr/>
      </p:nvGrpSpPr>
      <p:grpSpPr>
        <a:xfrm>
          <a:off x="0" y="0"/>
          <a:ext cx="0" cy="0"/>
          <a:chOff x="0" y="0"/>
          <a:chExt cx="0" cy="0"/>
        </a:xfrm>
      </p:grpSpPr>
      <p:sp>
        <p:nvSpPr>
          <p:cNvPr id="944" name="Google Shape;944;p1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Of course she can’t forget Robbie here. How can she, when every tree or rock reminds her of him’.</a:t>
            </a:r>
            <a:endParaRPr/>
          </a:p>
        </p:txBody>
      </p:sp>
      <p:sp>
        <p:nvSpPr>
          <p:cNvPr id="945" name="Google Shape;945;p127"/>
          <p:cNvSpPr/>
          <p:nvPr/>
        </p:nvSpPr>
        <p:spPr>
          <a:xfrm>
            <a:off x="4699000" y="1498600"/>
            <a:ext cx="3962400" cy="3264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verage"/>
              <a:ea typeface="Average"/>
              <a:cs typeface="Average"/>
              <a:sym typeface="Average"/>
            </a:endParaRPr>
          </a:p>
        </p:txBody>
      </p:sp>
      <p:pic>
        <p:nvPicPr>
          <p:cNvPr id="946" name="Google Shape;946;p127"/>
          <p:cNvPicPr preferRelativeResize="0"/>
          <p:nvPr/>
        </p:nvPicPr>
        <p:blipFill>
          <a:blip r:embed="rId3">
            <a:alphaModFix/>
          </a:blip>
          <a:stretch>
            <a:fillRect/>
          </a:stretch>
        </p:blipFill>
        <p:spPr>
          <a:xfrm>
            <a:off x="4902200" y="2477899"/>
            <a:ext cx="1511300" cy="2182999"/>
          </a:xfrm>
          <a:prstGeom prst="rect">
            <a:avLst/>
          </a:prstGeom>
          <a:noFill/>
          <a:ln>
            <a:noFill/>
          </a:ln>
        </p:spPr>
      </p:pic>
      <p:pic>
        <p:nvPicPr>
          <p:cNvPr id="947" name="Google Shape;947;p127"/>
          <p:cNvPicPr preferRelativeResize="0"/>
          <p:nvPr/>
        </p:nvPicPr>
        <p:blipFill>
          <a:blip r:embed="rId4">
            <a:alphaModFix/>
          </a:blip>
          <a:stretch>
            <a:fillRect/>
          </a:stretch>
        </p:blipFill>
        <p:spPr>
          <a:xfrm>
            <a:off x="6591300" y="1921700"/>
            <a:ext cx="1993900" cy="2595600"/>
          </a:xfrm>
          <a:prstGeom prst="rect">
            <a:avLst/>
          </a:prstGeom>
          <a:noFill/>
          <a:ln>
            <a:noFill/>
          </a:ln>
        </p:spPr>
      </p:pic>
      <p:sp>
        <p:nvSpPr>
          <p:cNvPr id="948" name="Google Shape;948;p127"/>
          <p:cNvSpPr/>
          <p:nvPr/>
        </p:nvSpPr>
        <p:spPr>
          <a:xfrm>
            <a:off x="1333500" y="1498600"/>
            <a:ext cx="4038600" cy="1587600"/>
          </a:xfrm>
          <a:prstGeom prst="flowChartMagneticTap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800">
                <a:latin typeface="Average"/>
                <a:ea typeface="Average"/>
                <a:cs typeface="Average"/>
                <a:sym typeface="Average"/>
              </a:rPr>
              <a:t>I remember when Robbie and I…..</a:t>
            </a:r>
            <a:endParaRPr sz="2800">
              <a:latin typeface="Average"/>
              <a:ea typeface="Average"/>
              <a:cs typeface="Average"/>
              <a:sym typeface="Average"/>
            </a:endParaRPr>
          </a:p>
        </p:txBody>
      </p:sp>
      <p:sp>
        <p:nvSpPr>
          <p:cNvPr id="949" name="Google Shape;949;p127"/>
          <p:cNvSpPr txBox="1"/>
          <p:nvPr/>
        </p:nvSpPr>
        <p:spPr>
          <a:xfrm>
            <a:off x="812800" y="3361400"/>
            <a:ext cx="3403500" cy="1155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200">
                <a:solidFill>
                  <a:schemeClr val="accent3"/>
                </a:solidFill>
                <a:latin typeface="Average"/>
                <a:ea typeface="Average"/>
                <a:cs typeface="Average"/>
                <a:sym typeface="Average"/>
              </a:rPr>
              <a:t>Draw a scene showing how Gloria’s environment reminds her of Robbie.</a:t>
            </a:r>
            <a:endParaRPr sz="2200">
              <a:solidFill>
                <a:schemeClr val="accent3"/>
              </a:solidFill>
              <a:latin typeface="Average"/>
              <a:ea typeface="Average"/>
              <a:cs typeface="Average"/>
              <a:sym typeface="Average"/>
            </a:endParaRPr>
          </a:p>
        </p:txBody>
      </p:sp>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3" name="Shape 953"/>
        <p:cNvGrpSpPr/>
        <p:nvPr/>
      </p:nvGrpSpPr>
      <p:grpSpPr>
        <a:xfrm>
          <a:off x="0" y="0"/>
          <a:ext cx="0" cy="0"/>
          <a:chOff x="0" y="0"/>
          <a:chExt cx="0" cy="0"/>
        </a:xfrm>
      </p:grpSpPr>
      <p:sp>
        <p:nvSpPr>
          <p:cNvPr id="954" name="Google Shape;954;p1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are some physical signs of emotional stress?</a:t>
            </a:r>
            <a:endParaRPr/>
          </a:p>
        </p:txBody>
      </p:sp>
      <p:sp>
        <p:nvSpPr>
          <p:cNvPr id="955" name="Google Shape;955;p12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300"/>
              <a:t>Anger</a:t>
            </a:r>
            <a:endParaRPr sz="2300"/>
          </a:p>
          <a:p>
            <a:pPr indent="0" lvl="0" marL="0" rtl="0" algn="l">
              <a:spcBef>
                <a:spcPts val="1200"/>
              </a:spcBef>
              <a:spcAft>
                <a:spcPts val="0"/>
              </a:spcAft>
              <a:buNone/>
            </a:pPr>
            <a:r>
              <a:rPr lang="en" sz="2300"/>
              <a:t>Crying</a:t>
            </a:r>
            <a:endParaRPr sz="2300"/>
          </a:p>
          <a:p>
            <a:pPr indent="0" lvl="0" marL="0" rtl="0" algn="l">
              <a:spcBef>
                <a:spcPts val="1200"/>
              </a:spcBef>
              <a:spcAft>
                <a:spcPts val="1200"/>
              </a:spcAft>
              <a:buNone/>
            </a:pPr>
            <a:r>
              <a:rPr lang="en" sz="2300"/>
              <a:t>Not smiling (smiling too much)</a:t>
            </a:r>
            <a:endParaRPr sz="2300"/>
          </a:p>
        </p:txBody>
      </p:sp>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9" name="Shape 959"/>
        <p:cNvGrpSpPr/>
        <p:nvPr/>
      </p:nvGrpSpPr>
      <p:grpSpPr>
        <a:xfrm>
          <a:off x="0" y="0"/>
          <a:ext cx="0" cy="0"/>
          <a:chOff x="0" y="0"/>
          <a:chExt cx="0" cy="0"/>
        </a:xfrm>
      </p:grpSpPr>
      <p:sp>
        <p:nvSpPr>
          <p:cNvPr id="960" name="Google Shape;960;p1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pic>
        <p:nvPicPr>
          <p:cNvPr id="961" name="Google Shape;961;p129"/>
          <p:cNvPicPr preferRelativeResize="0"/>
          <p:nvPr/>
        </p:nvPicPr>
        <p:blipFill>
          <a:blip r:embed="rId3">
            <a:alphaModFix/>
          </a:blip>
          <a:stretch>
            <a:fillRect/>
          </a:stretch>
        </p:blipFill>
        <p:spPr>
          <a:xfrm>
            <a:off x="0" y="63838"/>
            <a:ext cx="9144001" cy="3339424"/>
          </a:xfrm>
          <a:prstGeom prst="rect">
            <a:avLst/>
          </a:prstGeom>
          <a:noFill/>
          <a:ln>
            <a:noFill/>
          </a:ln>
        </p:spPr>
      </p:pic>
      <p:pic>
        <p:nvPicPr>
          <p:cNvPr id="962" name="Google Shape;962;p129"/>
          <p:cNvPicPr preferRelativeResize="0"/>
          <p:nvPr/>
        </p:nvPicPr>
        <p:blipFill>
          <a:blip r:embed="rId4">
            <a:alphaModFix/>
          </a:blip>
          <a:stretch>
            <a:fillRect/>
          </a:stretch>
        </p:blipFill>
        <p:spPr>
          <a:xfrm>
            <a:off x="5918202" y="3214701"/>
            <a:ext cx="3225800" cy="1814501"/>
          </a:xfrm>
          <a:prstGeom prst="rect">
            <a:avLst/>
          </a:prstGeom>
          <a:noFill/>
          <a:ln>
            <a:noFill/>
          </a:ln>
        </p:spPr>
      </p:pic>
      <p:sp>
        <p:nvSpPr>
          <p:cNvPr id="963" name="Google Shape;963;p129"/>
          <p:cNvSpPr txBox="1"/>
          <p:nvPr/>
        </p:nvSpPr>
        <p:spPr>
          <a:xfrm>
            <a:off x="330200" y="3530600"/>
            <a:ext cx="5334000" cy="139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3"/>
                </a:solidFill>
                <a:latin typeface="Average"/>
                <a:ea typeface="Average"/>
                <a:cs typeface="Average"/>
                <a:sym typeface="Average"/>
              </a:rPr>
              <a:t>How do we know that Gloria is emotionally affected by the disappearance of Robbie? </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rPr lang="en" sz="1800">
                <a:solidFill>
                  <a:schemeClr val="accent3"/>
                </a:solidFill>
                <a:latin typeface="Average"/>
                <a:ea typeface="Average"/>
                <a:cs typeface="Average"/>
                <a:sym typeface="Average"/>
              </a:rPr>
              <a:t>Think of two reasons.</a:t>
            </a:r>
            <a:endParaRPr sz="1800">
              <a:solidFill>
                <a:schemeClr val="accent3"/>
              </a:solidFill>
              <a:latin typeface="Average"/>
              <a:ea typeface="Average"/>
              <a:cs typeface="Average"/>
              <a:sym typeface="Average"/>
            </a:endParaRPr>
          </a:p>
        </p:txBody>
      </p:sp>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7" name="Shape 967"/>
        <p:cNvGrpSpPr/>
        <p:nvPr/>
      </p:nvGrpSpPr>
      <p:grpSpPr>
        <a:xfrm>
          <a:off x="0" y="0"/>
          <a:ext cx="0" cy="0"/>
          <a:chOff x="0" y="0"/>
          <a:chExt cx="0" cy="0"/>
        </a:xfrm>
      </p:grpSpPr>
      <p:sp>
        <p:nvSpPr>
          <p:cNvPr id="968" name="Google Shape;968;p13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969" name="Google Shape;969;p13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970" name="Google Shape;970;p130"/>
          <p:cNvPicPr preferRelativeResize="0"/>
          <p:nvPr/>
        </p:nvPicPr>
        <p:blipFill>
          <a:blip r:embed="rId3">
            <a:alphaModFix/>
          </a:blip>
          <a:stretch>
            <a:fillRect/>
          </a:stretch>
        </p:blipFill>
        <p:spPr>
          <a:xfrm>
            <a:off x="0" y="300082"/>
            <a:ext cx="9144001" cy="4543336"/>
          </a:xfrm>
          <a:prstGeom prst="rect">
            <a:avLst/>
          </a:prstGeom>
          <a:noFill/>
          <a:ln>
            <a:noFill/>
          </a:ln>
        </p:spPr>
      </p:pic>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4" name="Shape 974"/>
        <p:cNvGrpSpPr/>
        <p:nvPr/>
      </p:nvGrpSpPr>
      <p:grpSpPr>
        <a:xfrm>
          <a:off x="0" y="0"/>
          <a:ext cx="0" cy="0"/>
          <a:chOff x="0" y="0"/>
          <a:chExt cx="0" cy="0"/>
        </a:xfrm>
      </p:grpSpPr>
      <p:sp>
        <p:nvSpPr>
          <p:cNvPr id="975" name="Google Shape;975;p13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976" name="Google Shape;976;p13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977" name="Google Shape;977;p131"/>
          <p:cNvPicPr preferRelativeResize="0"/>
          <p:nvPr/>
        </p:nvPicPr>
        <p:blipFill>
          <a:blip r:embed="rId3">
            <a:alphaModFix/>
          </a:blip>
          <a:stretch>
            <a:fillRect/>
          </a:stretch>
        </p:blipFill>
        <p:spPr>
          <a:xfrm>
            <a:off x="0" y="185305"/>
            <a:ext cx="9144001" cy="3325091"/>
          </a:xfrm>
          <a:prstGeom prst="rect">
            <a:avLst/>
          </a:prstGeom>
          <a:noFill/>
          <a:ln>
            <a:noFill/>
          </a:ln>
        </p:spPr>
      </p:pic>
      <p:sp>
        <p:nvSpPr>
          <p:cNvPr id="978" name="Google Shape;978;p131"/>
          <p:cNvSpPr txBox="1"/>
          <p:nvPr/>
        </p:nvSpPr>
        <p:spPr>
          <a:xfrm>
            <a:off x="774700" y="3708400"/>
            <a:ext cx="7302600" cy="1143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200">
                <a:solidFill>
                  <a:schemeClr val="accent3"/>
                </a:solidFill>
                <a:latin typeface="Average"/>
                <a:ea typeface="Average"/>
                <a:cs typeface="Average"/>
                <a:sym typeface="Average"/>
              </a:rPr>
              <a:t>Why does Gloria think they are going to New York?</a:t>
            </a:r>
            <a:endParaRPr sz="2200">
              <a:solidFill>
                <a:schemeClr val="accent3"/>
              </a:solidFill>
              <a:latin typeface="Average"/>
              <a:ea typeface="Average"/>
              <a:cs typeface="Average"/>
              <a:sym typeface="Average"/>
            </a:endParaRPr>
          </a:p>
        </p:txBody>
      </p:sp>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2" name="Shape 982"/>
        <p:cNvGrpSpPr/>
        <p:nvPr/>
      </p:nvGrpSpPr>
      <p:grpSpPr>
        <a:xfrm>
          <a:off x="0" y="0"/>
          <a:ext cx="0" cy="0"/>
          <a:chOff x="0" y="0"/>
          <a:chExt cx="0" cy="0"/>
        </a:xfrm>
      </p:grpSpPr>
      <p:sp>
        <p:nvSpPr>
          <p:cNvPr id="983" name="Google Shape;983;p13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984" name="Google Shape;984;p13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985" name="Google Shape;985;p132"/>
          <p:cNvPicPr preferRelativeResize="0"/>
          <p:nvPr/>
        </p:nvPicPr>
        <p:blipFill>
          <a:blip r:embed="rId3">
            <a:alphaModFix/>
          </a:blip>
          <a:stretch>
            <a:fillRect/>
          </a:stretch>
        </p:blipFill>
        <p:spPr>
          <a:xfrm>
            <a:off x="0" y="465345"/>
            <a:ext cx="9144001" cy="3067110"/>
          </a:xfrm>
          <a:prstGeom prst="rect">
            <a:avLst/>
          </a:prstGeom>
          <a:noFill/>
          <a:ln>
            <a:noFill/>
          </a:ln>
        </p:spPr>
      </p:pic>
      <p:cxnSp>
        <p:nvCxnSpPr>
          <p:cNvPr id="986" name="Google Shape;986;p132"/>
          <p:cNvCxnSpPr/>
          <p:nvPr/>
        </p:nvCxnSpPr>
        <p:spPr>
          <a:xfrm flipH="1" rot="10800000">
            <a:off x="3606800" y="1978500"/>
            <a:ext cx="5537100" cy="40800"/>
          </a:xfrm>
          <a:prstGeom prst="straightConnector1">
            <a:avLst/>
          </a:prstGeom>
          <a:noFill/>
          <a:ln cap="flat" cmpd="sng" w="38100">
            <a:solidFill>
              <a:schemeClr val="dk2"/>
            </a:solidFill>
            <a:prstDash val="solid"/>
            <a:round/>
            <a:headEnd len="med" w="med" type="none"/>
            <a:tailEnd len="med" w="med" type="none"/>
          </a:ln>
        </p:spPr>
      </p:cxnSp>
      <p:cxnSp>
        <p:nvCxnSpPr>
          <p:cNvPr id="987" name="Google Shape;987;p132"/>
          <p:cNvCxnSpPr/>
          <p:nvPr/>
        </p:nvCxnSpPr>
        <p:spPr>
          <a:xfrm flipH="1" rot="10800000">
            <a:off x="127000" y="2286100"/>
            <a:ext cx="5803800" cy="12600"/>
          </a:xfrm>
          <a:prstGeom prst="straightConnector1">
            <a:avLst/>
          </a:prstGeom>
          <a:noFill/>
          <a:ln cap="flat" cmpd="sng" w="38100">
            <a:solidFill>
              <a:schemeClr val="dk2"/>
            </a:solidFill>
            <a:prstDash val="solid"/>
            <a:round/>
            <a:headEnd len="med" w="med" type="none"/>
            <a:tailEnd len="med" w="med" type="none"/>
          </a:ln>
        </p:spPr>
      </p:cxnSp>
      <p:cxnSp>
        <p:nvCxnSpPr>
          <p:cNvPr id="988" name="Google Shape;988;p132"/>
          <p:cNvCxnSpPr/>
          <p:nvPr/>
        </p:nvCxnSpPr>
        <p:spPr>
          <a:xfrm>
            <a:off x="5930800" y="2276500"/>
            <a:ext cx="3149700" cy="31800"/>
          </a:xfrm>
          <a:prstGeom prst="straightConnector1">
            <a:avLst/>
          </a:prstGeom>
          <a:noFill/>
          <a:ln cap="flat" cmpd="sng" w="38100">
            <a:solidFill>
              <a:schemeClr val="dk2"/>
            </a:solidFill>
            <a:prstDash val="solid"/>
            <a:round/>
            <a:headEnd len="med" w="med" type="none"/>
            <a:tailEnd len="med" w="med" type="none"/>
          </a:ln>
        </p:spPr>
      </p:cxnSp>
      <p:cxnSp>
        <p:nvCxnSpPr>
          <p:cNvPr id="989" name="Google Shape;989;p132"/>
          <p:cNvCxnSpPr/>
          <p:nvPr/>
        </p:nvCxnSpPr>
        <p:spPr>
          <a:xfrm flipH="1" rot="10800000">
            <a:off x="127000" y="2565450"/>
            <a:ext cx="6184800" cy="6300"/>
          </a:xfrm>
          <a:prstGeom prst="straightConnector1">
            <a:avLst/>
          </a:prstGeom>
          <a:noFill/>
          <a:ln cap="flat" cmpd="sng" w="38100">
            <a:solidFill>
              <a:schemeClr val="dk2"/>
            </a:solidFill>
            <a:prstDash val="solid"/>
            <a:round/>
            <a:headEnd len="med" w="med" type="none"/>
            <a:tailEnd len="med" w="med" type="none"/>
          </a:ln>
        </p:spPr>
      </p:cxnSp>
      <p:sp>
        <p:nvSpPr>
          <p:cNvPr id="990" name="Google Shape;990;p132"/>
          <p:cNvSpPr txBox="1"/>
          <p:nvPr/>
        </p:nvSpPr>
        <p:spPr>
          <a:xfrm>
            <a:off x="736650" y="3746500"/>
            <a:ext cx="7670700" cy="1219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600">
                <a:solidFill>
                  <a:schemeClr val="accent3"/>
                </a:solidFill>
                <a:latin typeface="Average"/>
                <a:ea typeface="Average"/>
                <a:cs typeface="Average"/>
                <a:sym typeface="Average"/>
              </a:rPr>
              <a:t>Perform Mr Weston’s reaction</a:t>
            </a:r>
            <a:endParaRPr sz="2600">
              <a:solidFill>
                <a:schemeClr val="accent3"/>
              </a:solidFill>
              <a:latin typeface="Average"/>
              <a:ea typeface="Average"/>
              <a:cs typeface="Average"/>
              <a:sym typeface="Average"/>
            </a:endParaRPr>
          </a:p>
        </p:txBody>
      </p:sp>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4" name="Shape 994"/>
        <p:cNvGrpSpPr/>
        <p:nvPr/>
      </p:nvGrpSpPr>
      <p:grpSpPr>
        <a:xfrm>
          <a:off x="0" y="0"/>
          <a:ext cx="0" cy="0"/>
          <a:chOff x="0" y="0"/>
          <a:chExt cx="0" cy="0"/>
        </a:xfrm>
      </p:grpSpPr>
      <p:sp>
        <p:nvSpPr>
          <p:cNvPr id="995" name="Google Shape;995;p13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996" name="Google Shape;996;p133"/>
          <p:cNvSpPr txBox="1"/>
          <p:nvPr>
            <p:ph idx="1" type="body"/>
          </p:nvPr>
        </p:nvSpPr>
        <p:spPr>
          <a:xfrm>
            <a:off x="311700" y="2781300"/>
            <a:ext cx="8520600" cy="1787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It’s 1998! That’s over 25 years ago!</a:t>
            </a:r>
            <a:endParaRPr/>
          </a:p>
          <a:p>
            <a:pPr indent="0" lvl="0" marL="0" rtl="0" algn="l">
              <a:spcBef>
                <a:spcPts val="1200"/>
              </a:spcBef>
              <a:spcAft>
                <a:spcPts val="0"/>
              </a:spcAft>
              <a:buNone/>
            </a:pPr>
            <a:r>
              <a:rPr lang="en"/>
              <a:t>Did people have robot babysitters / nannies in 1998?</a:t>
            </a:r>
            <a:endParaRPr/>
          </a:p>
          <a:p>
            <a:pPr indent="0" lvl="0" marL="0" rtl="0" algn="l">
              <a:spcBef>
                <a:spcPts val="1200"/>
              </a:spcBef>
              <a:spcAft>
                <a:spcPts val="1200"/>
              </a:spcAft>
              <a:buNone/>
            </a:pPr>
            <a:r>
              <a:rPr lang="en"/>
              <a:t>Think about what you know about the author, Isaac Asimov. Why did he choose for the story to take place in 1998?</a:t>
            </a:r>
            <a:endParaRPr/>
          </a:p>
        </p:txBody>
      </p:sp>
      <p:pic>
        <p:nvPicPr>
          <p:cNvPr id="997" name="Google Shape;997;p133"/>
          <p:cNvPicPr preferRelativeResize="0"/>
          <p:nvPr/>
        </p:nvPicPr>
        <p:blipFill>
          <a:blip r:embed="rId3">
            <a:alphaModFix/>
          </a:blip>
          <a:stretch>
            <a:fillRect/>
          </a:stretch>
        </p:blipFill>
        <p:spPr>
          <a:xfrm>
            <a:off x="0" y="391291"/>
            <a:ext cx="9144001" cy="2049517"/>
          </a:xfrm>
          <a:prstGeom prst="rect">
            <a:avLst/>
          </a:prstGeom>
          <a:noFill/>
          <a:ln>
            <a:noFill/>
          </a:ln>
        </p:spPr>
      </p:pic>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1" name="Shape 1001"/>
        <p:cNvGrpSpPr/>
        <p:nvPr/>
      </p:nvGrpSpPr>
      <p:grpSpPr>
        <a:xfrm>
          <a:off x="0" y="0"/>
          <a:ext cx="0" cy="0"/>
          <a:chOff x="0" y="0"/>
          <a:chExt cx="0" cy="0"/>
        </a:xfrm>
      </p:grpSpPr>
      <p:sp>
        <p:nvSpPr>
          <p:cNvPr id="1002" name="Google Shape;1002;p13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003" name="Google Shape;1003;p13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004" name="Google Shape;1004;p134"/>
          <p:cNvPicPr preferRelativeResize="0"/>
          <p:nvPr/>
        </p:nvPicPr>
        <p:blipFill>
          <a:blip r:embed="rId3">
            <a:alphaModFix/>
          </a:blip>
          <a:stretch>
            <a:fillRect/>
          </a:stretch>
        </p:blipFill>
        <p:spPr>
          <a:xfrm>
            <a:off x="0" y="254697"/>
            <a:ext cx="9144001" cy="3110107"/>
          </a:xfrm>
          <a:prstGeom prst="rect">
            <a:avLst/>
          </a:prstGeom>
          <a:noFill/>
          <a:ln>
            <a:noFill/>
          </a:ln>
        </p:spPr>
      </p:pic>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8" name="Shape 1008"/>
        <p:cNvGrpSpPr/>
        <p:nvPr/>
      </p:nvGrpSpPr>
      <p:grpSpPr>
        <a:xfrm>
          <a:off x="0" y="0"/>
          <a:ext cx="0" cy="0"/>
          <a:chOff x="0" y="0"/>
          <a:chExt cx="0" cy="0"/>
        </a:xfrm>
      </p:grpSpPr>
      <p:sp>
        <p:nvSpPr>
          <p:cNvPr id="1009" name="Google Shape;1009;p13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010" name="Google Shape;1010;p13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011" name="Google Shape;1011;p135"/>
          <p:cNvPicPr preferRelativeResize="0"/>
          <p:nvPr/>
        </p:nvPicPr>
        <p:blipFill>
          <a:blip r:embed="rId3">
            <a:alphaModFix/>
          </a:blip>
          <a:stretch>
            <a:fillRect/>
          </a:stretch>
        </p:blipFill>
        <p:spPr>
          <a:xfrm>
            <a:off x="0" y="558063"/>
            <a:ext cx="9144001" cy="4027373"/>
          </a:xfrm>
          <a:prstGeom prst="rect">
            <a:avLst/>
          </a:prstGeom>
          <a:noFill/>
          <a:ln>
            <a:noFill/>
          </a:ln>
        </p:spPr>
      </p:pic>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5" name="Shape 1015"/>
        <p:cNvGrpSpPr/>
        <p:nvPr/>
      </p:nvGrpSpPr>
      <p:grpSpPr>
        <a:xfrm>
          <a:off x="0" y="0"/>
          <a:ext cx="0" cy="0"/>
          <a:chOff x="0" y="0"/>
          <a:chExt cx="0" cy="0"/>
        </a:xfrm>
      </p:grpSpPr>
      <p:sp>
        <p:nvSpPr>
          <p:cNvPr id="1016" name="Google Shape;1016;p13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017" name="Google Shape;1017;p13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018" name="Google Shape;1018;p136"/>
          <p:cNvPicPr preferRelativeResize="0"/>
          <p:nvPr/>
        </p:nvPicPr>
        <p:blipFill>
          <a:blip r:embed="rId3">
            <a:alphaModFix/>
          </a:blip>
          <a:stretch>
            <a:fillRect/>
          </a:stretch>
        </p:blipFill>
        <p:spPr>
          <a:xfrm>
            <a:off x="0" y="445016"/>
            <a:ext cx="9144001" cy="3626069"/>
          </a:xfrm>
          <a:prstGeom prst="rect">
            <a:avLst/>
          </a:prstGeom>
          <a:noFill/>
          <a:ln>
            <a:noFill/>
          </a:ln>
        </p:spPr>
      </p:pic>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2" name="Shape 1022"/>
        <p:cNvGrpSpPr/>
        <p:nvPr/>
      </p:nvGrpSpPr>
      <p:grpSpPr>
        <a:xfrm>
          <a:off x="0" y="0"/>
          <a:ext cx="0" cy="0"/>
          <a:chOff x="0" y="0"/>
          <a:chExt cx="0" cy="0"/>
        </a:xfrm>
      </p:grpSpPr>
      <p:sp>
        <p:nvSpPr>
          <p:cNvPr id="1023" name="Google Shape;1023;p13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024" name="Google Shape;1024;p13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025" name="Google Shape;1025;p137"/>
          <p:cNvPicPr preferRelativeResize="0"/>
          <p:nvPr/>
        </p:nvPicPr>
        <p:blipFill>
          <a:blip r:embed="rId3">
            <a:alphaModFix/>
          </a:blip>
          <a:stretch>
            <a:fillRect/>
          </a:stretch>
        </p:blipFill>
        <p:spPr>
          <a:xfrm>
            <a:off x="0" y="235587"/>
            <a:ext cx="9144001" cy="4672327"/>
          </a:xfrm>
          <a:prstGeom prst="rect">
            <a:avLst/>
          </a:prstGeom>
          <a:noFill/>
          <a:ln>
            <a:noFill/>
          </a:ln>
        </p:spPr>
      </p:pic>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9" name="Shape 1029"/>
        <p:cNvGrpSpPr/>
        <p:nvPr/>
      </p:nvGrpSpPr>
      <p:grpSpPr>
        <a:xfrm>
          <a:off x="0" y="0"/>
          <a:ext cx="0" cy="0"/>
          <a:chOff x="0" y="0"/>
          <a:chExt cx="0" cy="0"/>
        </a:xfrm>
      </p:grpSpPr>
      <p:sp>
        <p:nvSpPr>
          <p:cNvPr id="1030" name="Google Shape;1030;p13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 story so far…</a:t>
            </a:r>
            <a:endParaRPr/>
          </a:p>
        </p:txBody>
      </p:sp>
      <p:sp>
        <p:nvSpPr>
          <p:cNvPr id="1031" name="Google Shape;1031;p13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Summarise the story to a partner. What was the last thing that happened?</a:t>
            </a:r>
            <a:endParaRPr/>
          </a:p>
          <a:p>
            <a:pPr indent="0" lvl="0" marL="0" rtl="0" algn="l">
              <a:spcBef>
                <a:spcPts val="1200"/>
              </a:spcBef>
              <a:spcAft>
                <a:spcPts val="1200"/>
              </a:spcAft>
              <a:buNone/>
            </a:pPr>
            <a:r>
              <a:t/>
            </a:r>
            <a:endParaRPr/>
          </a:p>
        </p:txBody>
      </p:sp>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5" name="Shape 1035"/>
        <p:cNvGrpSpPr/>
        <p:nvPr/>
      </p:nvGrpSpPr>
      <p:grpSpPr>
        <a:xfrm>
          <a:off x="0" y="0"/>
          <a:ext cx="0" cy="0"/>
          <a:chOff x="0" y="0"/>
          <a:chExt cx="0" cy="0"/>
        </a:xfrm>
      </p:grpSpPr>
      <p:sp>
        <p:nvSpPr>
          <p:cNvPr id="1036" name="Google Shape;1036;p13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037" name="Google Shape;1037;p139"/>
          <p:cNvSpPr txBox="1"/>
          <p:nvPr>
            <p:ph idx="1" type="body"/>
          </p:nvPr>
        </p:nvSpPr>
        <p:spPr>
          <a:xfrm>
            <a:off x="311700" y="3365500"/>
            <a:ext cx="8520600" cy="12033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2600"/>
              <a:t>Why do you think it was too much for the robot to know that other robots exist?</a:t>
            </a:r>
            <a:endParaRPr sz="2600"/>
          </a:p>
        </p:txBody>
      </p:sp>
      <p:pic>
        <p:nvPicPr>
          <p:cNvPr id="1038" name="Google Shape;1038;p139"/>
          <p:cNvPicPr preferRelativeResize="0"/>
          <p:nvPr/>
        </p:nvPicPr>
        <p:blipFill>
          <a:blip r:embed="rId3">
            <a:alphaModFix/>
          </a:blip>
          <a:stretch>
            <a:fillRect/>
          </a:stretch>
        </p:blipFill>
        <p:spPr>
          <a:xfrm>
            <a:off x="0" y="215960"/>
            <a:ext cx="9144001" cy="3009781"/>
          </a:xfrm>
          <a:prstGeom prst="rect">
            <a:avLst/>
          </a:prstGeom>
          <a:noFill/>
          <a:ln>
            <a:noFill/>
          </a:ln>
        </p:spPr>
      </p:pic>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2" name="Shape 1042"/>
        <p:cNvGrpSpPr/>
        <p:nvPr/>
      </p:nvGrpSpPr>
      <p:grpSpPr>
        <a:xfrm>
          <a:off x="0" y="0"/>
          <a:ext cx="0" cy="0"/>
          <a:chOff x="0" y="0"/>
          <a:chExt cx="0" cy="0"/>
        </a:xfrm>
      </p:grpSpPr>
      <p:sp>
        <p:nvSpPr>
          <p:cNvPr id="1043" name="Google Shape;1043;p14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Keywords</a:t>
            </a:r>
            <a:endParaRPr/>
          </a:p>
        </p:txBody>
      </p:sp>
      <p:sp>
        <p:nvSpPr>
          <p:cNvPr id="1044" name="Google Shape;1044;p14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To be ‘sentient’ means to be able to experience feelings and sensations.</a:t>
            </a:r>
            <a:endParaRPr/>
          </a:p>
          <a:p>
            <a:pPr indent="0" lvl="0" marL="0" rtl="0" algn="l">
              <a:spcBef>
                <a:spcPts val="1200"/>
              </a:spcBef>
              <a:spcAft>
                <a:spcPts val="0"/>
              </a:spcAft>
              <a:buNone/>
            </a:pPr>
            <a:r>
              <a:rPr lang="en"/>
              <a:t>To be ‘self-aware’ means to have consciousness - to know that you exist.</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ctr">
              <a:spcBef>
                <a:spcPts val="1200"/>
              </a:spcBef>
              <a:spcAft>
                <a:spcPts val="1200"/>
              </a:spcAft>
              <a:buNone/>
            </a:pPr>
            <a:r>
              <a:rPr lang="en" sz="2300"/>
              <a:t>HOW DO YOU KNOW THAT YOU EXIST?</a:t>
            </a:r>
            <a:endParaRPr sz="2300"/>
          </a:p>
        </p:txBody>
      </p:sp>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8" name="Shape 1048"/>
        <p:cNvGrpSpPr/>
        <p:nvPr/>
      </p:nvGrpSpPr>
      <p:grpSpPr>
        <a:xfrm>
          <a:off x="0" y="0"/>
          <a:ext cx="0" cy="0"/>
          <a:chOff x="0" y="0"/>
          <a:chExt cx="0" cy="0"/>
        </a:xfrm>
      </p:grpSpPr>
      <p:sp>
        <p:nvSpPr>
          <p:cNvPr id="1049" name="Google Shape;1049;p14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050" name="Google Shape;1050;p14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051" name="Google Shape;1051;p141"/>
          <p:cNvPicPr preferRelativeResize="0"/>
          <p:nvPr/>
        </p:nvPicPr>
        <p:blipFill>
          <a:blip r:embed="rId3">
            <a:alphaModFix/>
          </a:blip>
          <a:stretch>
            <a:fillRect/>
          </a:stretch>
        </p:blipFill>
        <p:spPr>
          <a:xfrm>
            <a:off x="0" y="1066860"/>
            <a:ext cx="9144001" cy="3009781"/>
          </a:xfrm>
          <a:prstGeom prst="rect">
            <a:avLst/>
          </a:prstGeom>
          <a:noFill/>
          <a:ln>
            <a:noFill/>
          </a:ln>
        </p:spPr>
      </p:pic>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5" name="Shape 1055"/>
        <p:cNvGrpSpPr/>
        <p:nvPr/>
      </p:nvGrpSpPr>
      <p:grpSpPr>
        <a:xfrm>
          <a:off x="0" y="0"/>
          <a:ext cx="0" cy="0"/>
          <a:chOff x="0" y="0"/>
          <a:chExt cx="0" cy="0"/>
        </a:xfrm>
      </p:grpSpPr>
      <p:sp>
        <p:nvSpPr>
          <p:cNvPr id="1056" name="Google Shape;1056;p14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057" name="Google Shape;1057;p142"/>
          <p:cNvSpPr txBox="1"/>
          <p:nvPr>
            <p:ph idx="1" type="body"/>
          </p:nvPr>
        </p:nvSpPr>
        <p:spPr>
          <a:xfrm>
            <a:off x="311700" y="3314700"/>
            <a:ext cx="8520600" cy="12543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2600"/>
              <a:t>Are you surprised by how much Gloria wants to find Robbie? Why / Why not?</a:t>
            </a:r>
            <a:endParaRPr sz="2600"/>
          </a:p>
        </p:txBody>
      </p:sp>
      <p:pic>
        <p:nvPicPr>
          <p:cNvPr id="1058" name="Google Shape;1058;p142"/>
          <p:cNvPicPr preferRelativeResize="0"/>
          <p:nvPr/>
        </p:nvPicPr>
        <p:blipFill>
          <a:blip r:embed="rId3">
            <a:alphaModFix/>
          </a:blip>
          <a:stretch>
            <a:fillRect/>
          </a:stretch>
        </p:blipFill>
        <p:spPr>
          <a:xfrm>
            <a:off x="101600" y="559336"/>
            <a:ext cx="9144001" cy="2364828"/>
          </a:xfrm>
          <a:prstGeom prst="rect">
            <a:avLst/>
          </a:prstGeom>
          <a:noFill/>
          <a:ln>
            <a:noFill/>
          </a:ln>
        </p:spPr>
      </p:pic>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2" name="Shape 1062"/>
        <p:cNvGrpSpPr/>
        <p:nvPr/>
      </p:nvGrpSpPr>
      <p:grpSpPr>
        <a:xfrm>
          <a:off x="0" y="0"/>
          <a:ext cx="0" cy="0"/>
          <a:chOff x="0" y="0"/>
          <a:chExt cx="0" cy="0"/>
        </a:xfrm>
      </p:grpSpPr>
      <p:sp>
        <p:nvSpPr>
          <p:cNvPr id="1063" name="Google Shape;1063;p14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064" name="Google Shape;1064;p14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065" name="Google Shape;1065;p143"/>
          <p:cNvPicPr preferRelativeResize="0"/>
          <p:nvPr/>
        </p:nvPicPr>
        <p:blipFill>
          <a:blip r:embed="rId3">
            <a:alphaModFix/>
          </a:blip>
          <a:stretch>
            <a:fillRect/>
          </a:stretch>
        </p:blipFill>
        <p:spPr>
          <a:xfrm>
            <a:off x="0" y="347777"/>
            <a:ext cx="9144001" cy="3482746"/>
          </a:xfrm>
          <a:prstGeom prst="rect">
            <a:avLst/>
          </a:prstGeom>
          <a:noFill/>
          <a:ln>
            <a:noFill/>
          </a:ln>
        </p:spPr>
      </p:pic>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9" name="Shape 1069"/>
        <p:cNvGrpSpPr/>
        <p:nvPr/>
      </p:nvGrpSpPr>
      <p:grpSpPr>
        <a:xfrm>
          <a:off x="0" y="0"/>
          <a:ext cx="0" cy="0"/>
          <a:chOff x="0" y="0"/>
          <a:chExt cx="0" cy="0"/>
        </a:xfrm>
      </p:grpSpPr>
      <p:sp>
        <p:nvSpPr>
          <p:cNvPr id="1070" name="Google Shape;1070;p14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071" name="Google Shape;1071;p14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072" name="Google Shape;1072;p144"/>
          <p:cNvPicPr preferRelativeResize="0"/>
          <p:nvPr/>
        </p:nvPicPr>
        <p:blipFill>
          <a:blip r:embed="rId3">
            <a:alphaModFix/>
          </a:blip>
          <a:stretch>
            <a:fillRect/>
          </a:stretch>
        </p:blipFill>
        <p:spPr>
          <a:xfrm>
            <a:off x="0" y="333962"/>
            <a:ext cx="9144001" cy="2164176"/>
          </a:xfrm>
          <a:prstGeom prst="rect">
            <a:avLst/>
          </a:prstGeom>
          <a:noFill/>
          <a:ln>
            <a:noFill/>
          </a:ln>
        </p:spPr>
      </p:pic>
      <p:pic>
        <p:nvPicPr>
          <p:cNvPr id="1073" name="Google Shape;1073;p144"/>
          <p:cNvPicPr preferRelativeResize="0"/>
          <p:nvPr/>
        </p:nvPicPr>
        <p:blipFill>
          <a:blip r:embed="rId4">
            <a:alphaModFix/>
          </a:blip>
          <a:stretch>
            <a:fillRect/>
          </a:stretch>
        </p:blipFill>
        <p:spPr>
          <a:xfrm>
            <a:off x="4572000" y="1879600"/>
            <a:ext cx="3865024" cy="2898775"/>
          </a:xfrm>
          <a:prstGeom prst="rect">
            <a:avLst/>
          </a:prstGeom>
          <a:noFill/>
          <a:ln>
            <a:noFill/>
          </a:ln>
        </p:spPr>
      </p:pic>
      <p:sp>
        <p:nvSpPr>
          <p:cNvPr id="1074" name="Google Shape;1074;p144"/>
          <p:cNvSpPr txBox="1"/>
          <p:nvPr>
            <p:ph idx="1" type="body"/>
          </p:nvPr>
        </p:nvSpPr>
        <p:spPr>
          <a:xfrm>
            <a:off x="413300" y="3009900"/>
            <a:ext cx="3714300" cy="12543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1200"/>
              </a:spcAft>
              <a:buNone/>
            </a:pPr>
            <a:r>
              <a:rPr lang="en" sz="2600"/>
              <a:t>How would you try to convince Gloria that Robbie is just a robot?</a:t>
            </a:r>
            <a:endParaRPr sz="2600"/>
          </a:p>
        </p:txBody>
      </p:sp>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8" name="Shape 1078"/>
        <p:cNvGrpSpPr/>
        <p:nvPr/>
      </p:nvGrpSpPr>
      <p:grpSpPr>
        <a:xfrm>
          <a:off x="0" y="0"/>
          <a:ext cx="0" cy="0"/>
          <a:chOff x="0" y="0"/>
          <a:chExt cx="0" cy="0"/>
        </a:xfrm>
      </p:grpSpPr>
      <p:sp>
        <p:nvSpPr>
          <p:cNvPr id="1079" name="Google Shape;1079;p14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080" name="Google Shape;1080;p14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081" name="Google Shape;1081;p145"/>
          <p:cNvPicPr preferRelativeResize="0"/>
          <p:nvPr/>
        </p:nvPicPr>
        <p:blipFill>
          <a:blip r:embed="rId3">
            <a:alphaModFix/>
          </a:blip>
          <a:stretch>
            <a:fillRect/>
          </a:stretch>
        </p:blipFill>
        <p:spPr>
          <a:xfrm>
            <a:off x="0" y="1296176"/>
            <a:ext cx="9144001" cy="2551148"/>
          </a:xfrm>
          <a:prstGeom prst="rect">
            <a:avLst/>
          </a:prstGeom>
          <a:noFill/>
          <a:ln>
            <a:noFill/>
          </a:ln>
        </p:spPr>
      </p:pic>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5" name="Shape 1085"/>
        <p:cNvGrpSpPr/>
        <p:nvPr/>
      </p:nvGrpSpPr>
      <p:grpSpPr>
        <a:xfrm>
          <a:off x="0" y="0"/>
          <a:ext cx="0" cy="0"/>
          <a:chOff x="0" y="0"/>
          <a:chExt cx="0" cy="0"/>
        </a:xfrm>
      </p:grpSpPr>
      <p:sp>
        <p:nvSpPr>
          <p:cNvPr id="1086" name="Google Shape;1086;p14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How do you think the story will end?</a:t>
            </a:r>
            <a:endParaRPr/>
          </a:p>
        </p:txBody>
      </p:sp>
      <p:sp>
        <p:nvSpPr>
          <p:cNvPr id="1087" name="Google Shape;1087;p14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Free writing 10 minutes.</a:t>
            </a:r>
            <a:endParaRPr/>
          </a:p>
        </p:txBody>
      </p:sp>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1" name="Shape 1091"/>
        <p:cNvGrpSpPr/>
        <p:nvPr/>
      </p:nvGrpSpPr>
      <p:grpSpPr>
        <a:xfrm>
          <a:off x="0" y="0"/>
          <a:ext cx="0" cy="0"/>
          <a:chOff x="0" y="0"/>
          <a:chExt cx="0" cy="0"/>
        </a:xfrm>
      </p:grpSpPr>
      <p:sp>
        <p:nvSpPr>
          <p:cNvPr id="1092" name="Google Shape;1092;p14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093" name="Google Shape;1093;p14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094" name="Google Shape;1094;p147"/>
          <p:cNvPicPr preferRelativeResize="0"/>
          <p:nvPr/>
        </p:nvPicPr>
        <p:blipFill>
          <a:blip r:embed="rId3">
            <a:alphaModFix/>
          </a:blip>
          <a:stretch>
            <a:fillRect/>
          </a:stretch>
        </p:blipFill>
        <p:spPr>
          <a:xfrm>
            <a:off x="0" y="177143"/>
            <a:ext cx="9144001" cy="3468414"/>
          </a:xfrm>
          <a:prstGeom prst="rect">
            <a:avLst/>
          </a:prstGeom>
          <a:noFill/>
          <a:ln>
            <a:noFill/>
          </a:ln>
        </p:spPr>
      </p:pic>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8" name="Shape 1098"/>
        <p:cNvGrpSpPr/>
        <p:nvPr/>
      </p:nvGrpSpPr>
      <p:grpSpPr>
        <a:xfrm>
          <a:off x="0" y="0"/>
          <a:ext cx="0" cy="0"/>
          <a:chOff x="0" y="0"/>
          <a:chExt cx="0" cy="0"/>
        </a:xfrm>
      </p:grpSpPr>
      <p:sp>
        <p:nvSpPr>
          <p:cNvPr id="1099" name="Google Shape;1099;p14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100" name="Google Shape;1100;p148"/>
          <p:cNvSpPr txBox="1"/>
          <p:nvPr>
            <p:ph idx="1" type="body"/>
          </p:nvPr>
        </p:nvSpPr>
        <p:spPr>
          <a:xfrm>
            <a:off x="311700" y="3759200"/>
            <a:ext cx="8520600" cy="809700"/>
          </a:xfrm>
          <a:prstGeom prst="rect">
            <a:avLst/>
          </a:prstGeom>
        </p:spPr>
        <p:txBody>
          <a:bodyPr anchorCtr="0" anchor="t" bIns="91425" lIns="91425" spcFirstLastPara="1" rIns="91425" wrap="square" tIns="91425">
            <a:noAutofit/>
          </a:bodyPr>
          <a:lstStyle/>
          <a:p>
            <a:pPr indent="0" lvl="0" marL="0" rtl="0" algn="ctr">
              <a:lnSpc>
                <a:spcPct val="95000"/>
              </a:lnSpc>
              <a:spcBef>
                <a:spcPts val="0"/>
              </a:spcBef>
              <a:spcAft>
                <a:spcPts val="0"/>
              </a:spcAft>
              <a:buSzPts val="935"/>
              <a:buNone/>
            </a:pPr>
            <a:r>
              <a:rPr lang="en" sz="2230"/>
              <a:t>Gloria thinks she’s seen Robbie!</a:t>
            </a:r>
            <a:endParaRPr sz="2230"/>
          </a:p>
          <a:p>
            <a:pPr indent="0" lvl="0" marL="0" rtl="0" algn="ctr">
              <a:lnSpc>
                <a:spcPct val="95000"/>
              </a:lnSpc>
              <a:spcBef>
                <a:spcPts val="1200"/>
              </a:spcBef>
              <a:spcAft>
                <a:spcPts val="1200"/>
              </a:spcAft>
              <a:buSzPts val="935"/>
              <a:buNone/>
            </a:pPr>
            <a:r>
              <a:rPr lang="en" sz="2230"/>
              <a:t>What will she do? What will happen?</a:t>
            </a:r>
            <a:endParaRPr sz="2230"/>
          </a:p>
        </p:txBody>
      </p:sp>
      <p:pic>
        <p:nvPicPr>
          <p:cNvPr id="1101" name="Google Shape;1101;p148"/>
          <p:cNvPicPr preferRelativeResize="0"/>
          <p:nvPr/>
        </p:nvPicPr>
        <p:blipFill>
          <a:blip r:embed="rId3">
            <a:alphaModFix/>
          </a:blip>
          <a:stretch>
            <a:fillRect/>
          </a:stretch>
        </p:blipFill>
        <p:spPr>
          <a:xfrm>
            <a:off x="0" y="313937"/>
            <a:ext cx="9144001" cy="3296427"/>
          </a:xfrm>
          <a:prstGeom prst="rect">
            <a:avLst/>
          </a:prstGeom>
          <a:noFill/>
          <a:ln>
            <a:noFill/>
          </a:ln>
        </p:spPr>
      </p:pic>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5" name="Shape 1105"/>
        <p:cNvGrpSpPr/>
        <p:nvPr/>
      </p:nvGrpSpPr>
      <p:grpSpPr>
        <a:xfrm>
          <a:off x="0" y="0"/>
          <a:ext cx="0" cy="0"/>
          <a:chOff x="0" y="0"/>
          <a:chExt cx="0" cy="0"/>
        </a:xfrm>
      </p:grpSpPr>
      <p:sp>
        <p:nvSpPr>
          <p:cNvPr id="1106" name="Google Shape;1106;p14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107" name="Google Shape;1107;p14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108" name="Google Shape;1108;p149"/>
          <p:cNvPicPr preferRelativeResize="0"/>
          <p:nvPr/>
        </p:nvPicPr>
        <p:blipFill>
          <a:blip r:embed="rId3">
            <a:alphaModFix/>
          </a:blip>
          <a:stretch>
            <a:fillRect/>
          </a:stretch>
        </p:blipFill>
        <p:spPr>
          <a:xfrm>
            <a:off x="0" y="258598"/>
            <a:ext cx="9144001" cy="3153104"/>
          </a:xfrm>
          <a:prstGeom prst="rect">
            <a:avLst/>
          </a:prstGeom>
          <a:noFill/>
          <a:ln>
            <a:noFill/>
          </a:ln>
        </p:spPr>
      </p:pic>
      <p:pic>
        <p:nvPicPr>
          <p:cNvPr id="1109" name="Google Shape;1109;p149"/>
          <p:cNvPicPr preferRelativeResize="0"/>
          <p:nvPr/>
        </p:nvPicPr>
        <p:blipFill>
          <a:blip r:embed="rId4">
            <a:alphaModFix/>
          </a:blip>
          <a:stretch>
            <a:fillRect/>
          </a:stretch>
        </p:blipFill>
        <p:spPr>
          <a:xfrm>
            <a:off x="5410201" y="3255601"/>
            <a:ext cx="3606800" cy="1701225"/>
          </a:xfrm>
          <a:prstGeom prst="rect">
            <a:avLst/>
          </a:prstGeom>
          <a:noFill/>
          <a:ln>
            <a:noFill/>
          </a:ln>
        </p:spPr>
      </p:pic>
      <p:sp>
        <p:nvSpPr>
          <p:cNvPr id="1110" name="Google Shape;1110;p149"/>
          <p:cNvSpPr txBox="1"/>
          <p:nvPr/>
        </p:nvSpPr>
        <p:spPr>
          <a:xfrm>
            <a:off x="622300" y="3725025"/>
            <a:ext cx="4572000" cy="12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700">
                <a:solidFill>
                  <a:schemeClr val="accent3"/>
                </a:solidFill>
                <a:latin typeface="Average"/>
                <a:ea typeface="Average"/>
                <a:cs typeface="Average"/>
                <a:sym typeface="Average"/>
              </a:rPr>
              <a:t>FREEZE FRAME!</a:t>
            </a:r>
            <a:endParaRPr sz="2700">
              <a:solidFill>
                <a:schemeClr val="accent3"/>
              </a:solidFill>
              <a:latin typeface="Average"/>
              <a:ea typeface="Average"/>
              <a:cs typeface="Average"/>
              <a:sym typeface="Average"/>
            </a:endParaRPr>
          </a:p>
        </p:txBody>
      </p:sp>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4" name="Shape 1114"/>
        <p:cNvGrpSpPr/>
        <p:nvPr/>
      </p:nvGrpSpPr>
      <p:grpSpPr>
        <a:xfrm>
          <a:off x="0" y="0"/>
          <a:ext cx="0" cy="0"/>
          <a:chOff x="0" y="0"/>
          <a:chExt cx="0" cy="0"/>
        </a:xfrm>
      </p:grpSpPr>
      <p:sp>
        <p:nvSpPr>
          <p:cNvPr id="1115" name="Google Shape;1115;p15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Freeze frame</a:t>
            </a:r>
            <a:endParaRPr/>
          </a:p>
        </p:txBody>
      </p:sp>
      <p:sp>
        <p:nvSpPr>
          <p:cNvPr id="1116" name="Google Shape;1116;p150"/>
          <p:cNvSpPr txBox="1"/>
          <p:nvPr>
            <p:ph idx="1" type="body"/>
          </p:nvPr>
        </p:nvSpPr>
        <p:spPr>
          <a:xfrm>
            <a:off x="311700" y="1152475"/>
            <a:ext cx="56064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Gloria has broken through the </a:t>
            </a:r>
            <a:r>
              <a:rPr lang="en"/>
              <a:t>railings and is on the factory floor. Mr Weston tries to stop her.</a:t>
            </a:r>
            <a:endParaRPr/>
          </a:p>
          <a:p>
            <a:pPr indent="-342900" lvl="0" marL="457200" rtl="0" algn="l">
              <a:spcBef>
                <a:spcPts val="0"/>
              </a:spcBef>
              <a:spcAft>
                <a:spcPts val="0"/>
              </a:spcAft>
              <a:buSzPts val="1800"/>
              <a:buChar char="-"/>
            </a:pPr>
            <a:r>
              <a:rPr lang="en"/>
              <a:t>She is running to see Robbie</a:t>
            </a:r>
            <a:endParaRPr/>
          </a:p>
          <a:p>
            <a:pPr indent="-342900" lvl="0" marL="457200" rtl="0" algn="l">
              <a:spcBef>
                <a:spcPts val="0"/>
              </a:spcBef>
              <a:spcAft>
                <a:spcPts val="0"/>
              </a:spcAft>
              <a:buSzPts val="1800"/>
              <a:buChar char="-"/>
            </a:pPr>
            <a:r>
              <a:rPr lang="en"/>
              <a:t>There is a vehicle on the factory floor that is not manned. It is moving in Gloria’s direction.</a:t>
            </a:r>
            <a:endParaRPr/>
          </a:p>
          <a:p>
            <a:pPr indent="-342900" lvl="0" marL="457200" rtl="0" algn="l">
              <a:spcBef>
                <a:spcPts val="0"/>
              </a:spcBef>
              <a:spcAft>
                <a:spcPts val="0"/>
              </a:spcAft>
              <a:buSzPts val="1800"/>
              <a:buChar char="-"/>
            </a:pPr>
            <a:r>
              <a:rPr lang="en"/>
              <a:t>Mrs Weston looks at what is happening.</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en"/>
              <a:t>YOU HAVE 4 MINUTES TO CREATE YOUR FREEZE FRAME</a:t>
            </a:r>
            <a:endParaRPr/>
          </a:p>
        </p:txBody>
      </p:sp>
      <p:pic>
        <p:nvPicPr>
          <p:cNvPr id="1117" name="Google Shape;1117;p150"/>
          <p:cNvPicPr preferRelativeResize="0"/>
          <p:nvPr/>
        </p:nvPicPr>
        <p:blipFill>
          <a:blip r:embed="rId3">
            <a:alphaModFix/>
          </a:blip>
          <a:stretch>
            <a:fillRect/>
          </a:stretch>
        </p:blipFill>
        <p:spPr>
          <a:xfrm>
            <a:off x="5918100" y="276125"/>
            <a:ext cx="3060802" cy="2295617"/>
          </a:xfrm>
          <a:prstGeom prst="rect">
            <a:avLst/>
          </a:prstGeom>
          <a:noFill/>
          <a:ln>
            <a:noFill/>
          </a:ln>
        </p:spPr>
      </p:pic>
      <p:pic>
        <p:nvPicPr>
          <p:cNvPr id="1118" name="Google Shape;1118;p150"/>
          <p:cNvPicPr preferRelativeResize="0"/>
          <p:nvPr/>
        </p:nvPicPr>
        <p:blipFill>
          <a:blip r:embed="rId4">
            <a:alphaModFix/>
          </a:blip>
          <a:stretch>
            <a:fillRect/>
          </a:stretch>
        </p:blipFill>
        <p:spPr>
          <a:xfrm>
            <a:off x="5956200" y="3255600"/>
            <a:ext cx="3060801" cy="1443692"/>
          </a:xfrm>
          <a:prstGeom prst="rect">
            <a:avLst/>
          </a:prstGeom>
          <a:noFill/>
          <a:ln>
            <a:noFill/>
          </a:ln>
        </p:spPr>
      </p:pic>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2" name="Shape 1122"/>
        <p:cNvGrpSpPr/>
        <p:nvPr/>
      </p:nvGrpSpPr>
      <p:grpSpPr>
        <a:xfrm>
          <a:off x="0" y="0"/>
          <a:ext cx="0" cy="0"/>
          <a:chOff x="0" y="0"/>
          <a:chExt cx="0" cy="0"/>
        </a:xfrm>
      </p:grpSpPr>
      <p:sp>
        <p:nvSpPr>
          <p:cNvPr id="1123" name="Google Shape;1123;p15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124" name="Google Shape;1124;p151"/>
          <p:cNvSpPr txBox="1"/>
          <p:nvPr>
            <p:ph idx="1" type="body"/>
          </p:nvPr>
        </p:nvSpPr>
        <p:spPr>
          <a:xfrm>
            <a:off x="311700" y="3111500"/>
            <a:ext cx="8520600" cy="1457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125" name="Google Shape;1125;p151"/>
          <p:cNvPicPr preferRelativeResize="0"/>
          <p:nvPr/>
        </p:nvPicPr>
        <p:blipFill>
          <a:blip r:embed="rId3">
            <a:alphaModFix/>
          </a:blip>
          <a:stretch>
            <a:fillRect/>
          </a:stretch>
        </p:blipFill>
        <p:spPr>
          <a:xfrm>
            <a:off x="0" y="229376"/>
            <a:ext cx="9144001" cy="2551148"/>
          </a:xfrm>
          <a:prstGeom prst="rect">
            <a:avLst/>
          </a:prstGeom>
          <a:noFill/>
          <a:ln>
            <a:noFill/>
          </a:ln>
        </p:spPr>
      </p:pic>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9" name="Shape 1129"/>
        <p:cNvGrpSpPr/>
        <p:nvPr/>
      </p:nvGrpSpPr>
      <p:grpSpPr>
        <a:xfrm>
          <a:off x="0" y="0"/>
          <a:ext cx="0" cy="0"/>
          <a:chOff x="0" y="0"/>
          <a:chExt cx="0" cy="0"/>
        </a:xfrm>
      </p:grpSpPr>
      <p:sp>
        <p:nvSpPr>
          <p:cNvPr id="1130" name="Google Shape;1130;p15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Imagine! You were a witness to the incident!</a:t>
            </a:r>
            <a:endParaRPr/>
          </a:p>
        </p:txBody>
      </p:sp>
      <p:sp>
        <p:nvSpPr>
          <p:cNvPr id="1131" name="Google Shape;1131;p152"/>
          <p:cNvSpPr txBox="1"/>
          <p:nvPr>
            <p:ph idx="1" type="body"/>
          </p:nvPr>
        </p:nvSpPr>
        <p:spPr>
          <a:xfrm>
            <a:off x="311700" y="1152475"/>
            <a:ext cx="38031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Describe what you saw happen.</a:t>
            </a:r>
            <a:endParaRPr/>
          </a:p>
          <a:p>
            <a:pPr indent="0" lvl="0" marL="0" rtl="0" algn="l">
              <a:spcBef>
                <a:spcPts val="1200"/>
              </a:spcBef>
              <a:spcAft>
                <a:spcPts val="0"/>
              </a:spcAft>
              <a:buNone/>
            </a:pPr>
            <a:r>
              <a:rPr lang="en"/>
              <a:t>Remember to use past tenses correctly…</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b="1" i="1" lang="en"/>
              <a:t>I was working on the factor floor. I saw a girl…</a:t>
            </a:r>
            <a:endParaRPr b="1" i="1"/>
          </a:p>
        </p:txBody>
      </p:sp>
      <p:pic>
        <p:nvPicPr>
          <p:cNvPr id="1132" name="Google Shape;1132;p152"/>
          <p:cNvPicPr preferRelativeResize="0"/>
          <p:nvPr/>
        </p:nvPicPr>
        <p:blipFill>
          <a:blip r:embed="rId3">
            <a:alphaModFix/>
          </a:blip>
          <a:stretch>
            <a:fillRect/>
          </a:stretch>
        </p:blipFill>
        <p:spPr>
          <a:xfrm>
            <a:off x="4572000" y="1152475"/>
            <a:ext cx="4410075" cy="3166208"/>
          </a:xfrm>
          <a:prstGeom prst="rect">
            <a:avLst/>
          </a:prstGeom>
          <a:noFill/>
          <a:ln>
            <a:noFill/>
          </a:ln>
        </p:spPr>
      </p:pic>
      <p:sp>
        <p:nvSpPr>
          <p:cNvPr id="1133" name="Google Shape;1133;p152"/>
          <p:cNvSpPr txBox="1"/>
          <p:nvPr/>
        </p:nvSpPr>
        <p:spPr>
          <a:xfrm>
            <a:off x="2832100" y="4622800"/>
            <a:ext cx="41655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300">
                <a:solidFill>
                  <a:schemeClr val="accent3"/>
                </a:solidFill>
                <a:latin typeface="Average"/>
                <a:ea typeface="Average"/>
                <a:cs typeface="Average"/>
                <a:sym typeface="Average"/>
              </a:rPr>
              <a:t>Were you a human or a robot?</a:t>
            </a:r>
            <a:endParaRPr sz="2300">
              <a:solidFill>
                <a:schemeClr val="accent3"/>
              </a:solidFill>
              <a:latin typeface="Average"/>
              <a:ea typeface="Average"/>
              <a:cs typeface="Average"/>
              <a:sym typeface="Average"/>
            </a:endParaRPr>
          </a:p>
        </p:txBody>
      </p:sp>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7" name="Shape 1137"/>
        <p:cNvGrpSpPr/>
        <p:nvPr/>
      </p:nvGrpSpPr>
      <p:grpSpPr>
        <a:xfrm>
          <a:off x="0" y="0"/>
          <a:ext cx="0" cy="0"/>
          <a:chOff x="0" y="0"/>
          <a:chExt cx="0" cy="0"/>
        </a:xfrm>
      </p:grpSpPr>
      <p:sp>
        <p:nvSpPr>
          <p:cNvPr id="1138" name="Google Shape;1138;p15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139" name="Google Shape;1139;p15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140" name="Google Shape;1140;p153"/>
          <p:cNvPicPr preferRelativeResize="0"/>
          <p:nvPr/>
        </p:nvPicPr>
        <p:blipFill>
          <a:blip r:embed="rId3">
            <a:alphaModFix/>
          </a:blip>
          <a:stretch>
            <a:fillRect/>
          </a:stretch>
        </p:blipFill>
        <p:spPr>
          <a:xfrm>
            <a:off x="0" y="508344"/>
            <a:ext cx="9143999" cy="4126813"/>
          </a:xfrm>
          <a:prstGeom prst="rect">
            <a:avLst/>
          </a:prstGeom>
          <a:noFill/>
          <a:ln>
            <a:noFill/>
          </a:ln>
        </p:spPr>
      </p:pic>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4" name="Shape 1144"/>
        <p:cNvGrpSpPr/>
        <p:nvPr/>
      </p:nvGrpSpPr>
      <p:grpSpPr>
        <a:xfrm>
          <a:off x="0" y="0"/>
          <a:ext cx="0" cy="0"/>
          <a:chOff x="0" y="0"/>
          <a:chExt cx="0" cy="0"/>
        </a:xfrm>
      </p:grpSpPr>
      <p:sp>
        <p:nvSpPr>
          <p:cNvPr id="1145" name="Google Shape;1145;p15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Imagine you are Mrs Weston</a:t>
            </a:r>
            <a:endParaRPr/>
          </a:p>
        </p:txBody>
      </p:sp>
      <p:sp>
        <p:nvSpPr>
          <p:cNvPr id="1146" name="Google Shape;1146;p154"/>
          <p:cNvSpPr txBox="1"/>
          <p:nvPr>
            <p:ph idx="1" type="body"/>
          </p:nvPr>
        </p:nvSpPr>
        <p:spPr>
          <a:xfrm>
            <a:off x="311700" y="1152475"/>
            <a:ext cx="41715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300"/>
              <a:t>What would you do? </a:t>
            </a:r>
            <a:endParaRPr sz="2300"/>
          </a:p>
          <a:p>
            <a:pPr indent="0" lvl="0" marL="0" rtl="0" algn="l">
              <a:spcBef>
                <a:spcPts val="1200"/>
              </a:spcBef>
              <a:spcAft>
                <a:spcPts val="1200"/>
              </a:spcAft>
              <a:buNone/>
            </a:pPr>
            <a:r>
              <a:rPr lang="en" sz="2300"/>
              <a:t>Robbie has just saved your daughter’s life, but you don’t want this ‘terrible machine’ around. Your husband has found a way for Gloria to meet Robbie again - he has </a:t>
            </a:r>
            <a:r>
              <a:rPr b="1" lang="en" sz="2300"/>
              <a:t>betrayed </a:t>
            </a:r>
            <a:r>
              <a:rPr lang="en" sz="2300"/>
              <a:t>you.</a:t>
            </a:r>
            <a:endParaRPr sz="2300"/>
          </a:p>
        </p:txBody>
      </p:sp>
      <p:pic>
        <p:nvPicPr>
          <p:cNvPr id="1147" name="Google Shape;1147;p154"/>
          <p:cNvPicPr preferRelativeResize="0"/>
          <p:nvPr/>
        </p:nvPicPr>
        <p:blipFill>
          <a:blip r:embed="rId3">
            <a:alphaModFix/>
          </a:blip>
          <a:stretch>
            <a:fillRect/>
          </a:stretch>
        </p:blipFill>
        <p:spPr>
          <a:xfrm>
            <a:off x="4677908" y="539750"/>
            <a:ext cx="4236324" cy="2724150"/>
          </a:xfrm>
          <a:prstGeom prst="rect">
            <a:avLst/>
          </a:prstGeom>
          <a:noFill/>
          <a:ln>
            <a:noFill/>
          </a:ln>
        </p:spPr>
      </p:pic>
      <p:sp>
        <p:nvSpPr>
          <p:cNvPr id="1148" name="Google Shape;1148;p154"/>
          <p:cNvSpPr txBox="1"/>
          <p:nvPr/>
        </p:nvSpPr>
        <p:spPr>
          <a:xfrm>
            <a:off x="4775200" y="3467100"/>
            <a:ext cx="4057200" cy="121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300">
                <a:solidFill>
                  <a:schemeClr val="accent3"/>
                </a:solidFill>
                <a:latin typeface="Average"/>
                <a:ea typeface="Average"/>
                <a:cs typeface="Average"/>
                <a:sym typeface="Average"/>
              </a:rPr>
              <a:t>If I were Mrs Weston, I would…</a:t>
            </a:r>
            <a:endParaRPr b="1" sz="2300">
              <a:solidFill>
                <a:schemeClr val="accent3"/>
              </a:solidFill>
              <a:latin typeface="Average"/>
              <a:ea typeface="Average"/>
              <a:cs typeface="Average"/>
              <a:sym typeface="Average"/>
            </a:endParaRPr>
          </a:p>
        </p:txBody>
      </p:sp>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2" name="Shape 1152"/>
        <p:cNvGrpSpPr/>
        <p:nvPr/>
      </p:nvGrpSpPr>
      <p:grpSpPr>
        <a:xfrm>
          <a:off x="0" y="0"/>
          <a:ext cx="0" cy="0"/>
          <a:chOff x="0" y="0"/>
          <a:chExt cx="0" cy="0"/>
        </a:xfrm>
      </p:grpSpPr>
      <p:sp>
        <p:nvSpPr>
          <p:cNvPr id="1153" name="Google Shape;1153;p15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pic>
        <p:nvPicPr>
          <p:cNvPr id="1154" name="Google Shape;1154;p155"/>
          <p:cNvPicPr preferRelativeResize="0"/>
          <p:nvPr/>
        </p:nvPicPr>
        <p:blipFill>
          <a:blip r:embed="rId3">
            <a:alphaModFix/>
          </a:blip>
          <a:stretch>
            <a:fillRect/>
          </a:stretch>
        </p:blipFill>
        <p:spPr>
          <a:xfrm>
            <a:off x="0" y="1462316"/>
            <a:ext cx="9143999" cy="2218868"/>
          </a:xfrm>
          <a:prstGeom prst="rect">
            <a:avLst/>
          </a:prstGeom>
          <a:noFill/>
          <a:ln>
            <a:noFill/>
          </a:ln>
        </p:spPr>
      </p:pic>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8" name="Shape 1158"/>
        <p:cNvGrpSpPr/>
        <p:nvPr/>
      </p:nvGrpSpPr>
      <p:grpSpPr>
        <a:xfrm>
          <a:off x="0" y="0"/>
          <a:ext cx="0" cy="0"/>
          <a:chOff x="0" y="0"/>
          <a:chExt cx="0" cy="0"/>
        </a:xfrm>
      </p:grpSpPr>
      <p:sp>
        <p:nvSpPr>
          <p:cNvPr id="1159" name="Google Shape;1159;p15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Questions</a:t>
            </a:r>
            <a:endParaRPr/>
          </a:p>
        </p:txBody>
      </p:sp>
      <p:sp>
        <p:nvSpPr>
          <p:cNvPr id="1160" name="Google Shape;1160;p15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What did you think of the story?</a:t>
            </a:r>
            <a:endParaRPr/>
          </a:p>
          <a:p>
            <a:pPr indent="0" lvl="0" marL="0" rtl="0" algn="l">
              <a:spcBef>
                <a:spcPts val="1200"/>
              </a:spcBef>
              <a:spcAft>
                <a:spcPts val="0"/>
              </a:spcAft>
              <a:buNone/>
            </a:pPr>
            <a:r>
              <a:rPr lang="en"/>
              <a:t>Did you agree with the ending? Were you surprised by it?</a:t>
            </a:r>
            <a:endParaRPr/>
          </a:p>
          <a:p>
            <a:pPr indent="0" lvl="0" marL="0" rtl="0" algn="l">
              <a:spcBef>
                <a:spcPts val="1200"/>
              </a:spcBef>
              <a:spcAft>
                <a:spcPts val="0"/>
              </a:spcAft>
              <a:buNone/>
            </a:pPr>
            <a:r>
              <a:rPr lang="en"/>
              <a:t>What alternative ending would you suggest?</a:t>
            </a:r>
            <a:endParaRPr/>
          </a:p>
          <a:p>
            <a:pPr indent="0" lvl="0" marL="0" rtl="0" algn="l">
              <a:spcBef>
                <a:spcPts val="1200"/>
              </a:spcBef>
              <a:spcAft>
                <a:spcPts val="1200"/>
              </a:spcAft>
              <a:buNone/>
            </a:pPr>
            <a:r>
              <a:rPr lang="en"/>
              <a:t>Would you like a friend like Robbie? Why / Why not?</a:t>
            </a:r>
            <a:endParaRPr/>
          </a:p>
        </p:txBody>
      </p:sp>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4" name="Shape 1164"/>
        <p:cNvGrpSpPr/>
        <p:nvPr/>
      </p:nvGrpSpPr>
      <p:grpSpPr>
        <a:xfrm>
          <a:off x="0" y="0"/>
          <a:ext cx="0" cy="0"/>
          <a:chOff x="0" y="0"/>
          <a:chExt cx="0" cy="0"/>
        </a:xfrm>
      </p:grpSpPr>
      <p:sp>
        <p:nvSpPr>
          <p:cNvPr id="1165" name="Google Shape;1165;p15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Summarise…</a:t>
            </a:r>
            <a:endParaRPr/>
          </a:p>
        </p:txBody>
      </p:sp>
      <p:sp>
        <p:nvSpPr>
          <p:cNvPr id="1166" name="Google Shape;1166;p15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200"/>
              <a:t>Summarise the story in around 100 words.</a:t>
            </a:r>
            <a:endParaRPr sz="2200"/>
          </a:p>
          <a:p>
            <a:pPr indent="0" lvl="0" marL="0" rtl="0" algn="l">
              <a:spcBef>
                <a:spcPts val="1200"/>
              </a:spcBef>
              <a:spcAft>
                <a:spcPts val="0"/>
              </a:spcAft>
              <a:buNone/>
            </a:pPr>
            <a:r>
              <a:t/>
            </a:r>
            <a:endParaRPr sz="2200"/>
          </a:p>
          <a:p>
            <a:pPr indent="0" lvl="0" marL="0" rtl="0" algn="l">
              <a:spcBef>
                <a:spcPts val="1200"/>
              </a:spcBef>
              <a:spcAft>
                <a:spcPts val="0"/>
              </a:spcAft>
              <a:buNone/>
            </a:pPr>
            <a:r>
              <a:rPr lang="en" sz="2200"/>
              <a:t>Robbie by Isaac Asimov is a story about…</a:t>
            </a:r>
            <a:endParaRPr sz="2200"/>
          </a:p>
          <a:p>
            <a:pPr indent="0" lvl="0" marL="0" rtl="0" algn="l">
              <a:spcBef>
                <a:spcPts val="1200"/>
              </a:spcBef>
              <a:spcAft>
                <a:spcPts val="0"/>
              </a:spcAft>
              <a:buNone/>
            </a:pPr>
            <a:r>
              <a:rPr lang="en" sz="2200"/>
              <a:t>The main themes of the story are…</a:t>
            </a:r>
            <a:endParaRPr sz="2200"/>
          </a:p>
          <a:p>
            <a:pPr indent="0" lvl="0" marL="0" rtl="0" algn="l">
              <a:spcBef>
                <a:spcPts val="1200"/>
              </a:spcBef>
              <a:spcAft>
                <a:spcPts val="0"/>
              </a:spcAft>
              <a:buNone/>
            </a:pPr>
            <a:r>
              <a:rPr lang="en" sz="2200"/>
              <a:t>In this story, [describe the storyline]</a:t>
            </a:r>
            <a:endParaRPr sz="2200"/>
          </a:p>
          <a:p>
            <a:pPr indent="0" lvl="0" marL="0" rtl="0" algn="l">
              <a:spcBef>
                <a:spcPts val="1200"/>
              </a:spcBef>
              <a:spcAft>
                <a:spcPts val="1200"/>
              </a:spcAft>
              <a:buNone/>
            </a:pPr>
            <a:r>
              <a:t/>
            </a:r>
            <a:endParaRPr sz="2200"/>
          </a:p>
        </p:txBody>
      </p:sp>
    </p:spTree>
  </p:cSld>
  <p:clrMapOvr>
    <a:masterClrMapping/>
  </p:clrMapOvr>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0" name="Shape 1170"/>
        <p:cNvGrpSpPr/>
        <p:nvPr/>
      </p:nvGrpSpPr>
      <p:grpSpPr>
        <a:xfrm>
          <a:off x="0" y="0"/>
          <a:ext cx="0" cy="0"/>
          <a:chOff x="0" y="0"/>
          <a:chExt cx="0" cy="0"/>
        </a:xfrm>
      </p:grpSpPr>
      <p:sp>
        <p:nvSpPr>
          <p:cNvPr id="1171" name="Google Shape;1171;p158"/>
          <p:cNvSpPr txBox="1"/>
          <p:nvPr/>
        </p:nvSpPr>
        <p:spPr>
          <a:xfrm>
            <a:off x="609600" y="812800"/>
            <a:ext cx="8064600" cy="3093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100">
                <a:solidFill>
                  <a:schemeClr val="dk1"/>
                </a:solidFill>
              </a:rPr>
              <a:t>In the story "Robbie" by Isaac Asimov, a little girl named Gloria has a robot named Robbie who is her best friend. Robbie takes care of her, plays with her, and protects her. Gloria's mother worries that Robbie is not safe for her daughter, believing robots shouldn't be trusted. She insists on getting rid of Robbie. When Robbie is sent away, Gloria is heartbroken. Eventually, a crisis occurs, and Robbie saves Gloria from danger, proving he is loyal and protective. In the end, her mother realizes that Robbie is a good friend and allows him to stay.</a:t>
            </a:r>
            <a:endParaRPr sz="2100">
              <a:solidFill>
                <a:schemeClr val="dk1"/>
              </a:solidFill>
            </a:endParaRPr>
          </a:p>
        </p:txBody>
      </p:sp>
    </p:spTree>
  </p:cSld>
  <p:clrMapOvr>
    <a:masterClrMapping/>
  </p:clrMapOvr>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5" name="Shape 1175"/>
        <p:cNvGrpSpPr/>
        <p:nvPr/>
      </p:nvGrpSpPr>
      <p:grpSpPr>
        <a:xfrm>
          <a:off x="0" y="0"/>
          <a:ext cx="0" cy="0"/>
          <a:chOff x="0" y="0"/>
          <a:chExt cx="0" cy="0"/>
        </a:xfrm>
      </p:grpSpPr>
      <p:sp>
        <p:nvSpPr>
          <p:cNvPr id="1176" name="Google Shape;1176;p15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Your opinions on the story.</a:t>
            </a:r>
            <a:endParaRPr/>
          </a:p>
        </p:txBody>
      </p:sp>
      <p:graphicFrame>
        <p:nvGraphicFramePr>
          <p:cNvPr id="1177" name="Google Shape;1177;p159"/>
          <p:cNvGraphicFramePr/>
          <p:nvPr/>
        </p:nvGraphicFramePr>
        <p:xfrm>
          <a:off x="469900" y="1416050"/>
          <a:ext cx="3000000" cy="3000000"/>
        </p:xfrm>
        <a:graphic>
          <a:graphicData uri="http://schemas.openxmlformats.org/drawingml/2006/table">
            <a:tbl>
              <a:tblPr>
                <a:noFill/>
                <a:tableStyleId>{0E2B1D24-DD73-4495-B637-7F43550FEDF1}</a:tableStyleId>
              </a:tblPr>
              <a:tblGrid>
                <a:gridCol w="4108450"/>
                <a:gridCol w="4108450"/>
              </a:tblGrid>
              <a:tr h="584200">
                <a:tc>
                  <a:txBody>
                    <a:bodyPr/>
                    <a:lstStyle/>
                    <a:p>
                      <a:pPr indent="0" lvl="0" marL="0" rtl="0" algn="ctr">
                        <a:spcBef>
                          <a:spcPts val="0"/>
                        </a:spcBef>
                        <a:spcAft>
                          <a:spcPts val="0"/>
                        </a:spcAft>
                        <a:buNone/>
                      </a:pPr>
                      <a:r>
                        <a:rPr b="1" lang="en" sz="1900">
                          <a:solidFill>
                            <a:schemeClr val="dk1"/>
                          </a:solidFill>
                        </a:rPr>
                        <a:t>Things I liked (and why)</a:t>
                      </a:r>
                      <a:endParaRPr b="1" sz="1900">
                        <a:solidFill>
                          <a:schemeClr val="dk1"/>
                        </a:solidFill>
                      </a:endParaRPr>
                    </a:p>
                  </a:txBody>
                  <a:tcPr marT="91425" marB="91425" marR="91425" marL="91425"/>
                </a:tc>
                <a:tc>
                  <a:txBody>
                    <a:bodyPr/>
                    <a:lstStyle/>
                    <a:p>
                      <a:pPr indent="0" lvl="0" marL="0" rtl="0" algn="ctr">
                        <a:spcBef>
                          <a:spcPts val="0"/>
                        </a:spcBef>
                        <a:spcAft>
                          <a:spcPts val="0"/>
                        </a:spcAft>
                        <a:buNone/>
                      </a:pPr>
                      <a:r>
                        <a:rPr b="1" lang="en" sz="1900">
                          <a:solidFill>
                            <a:schemeClr val="dk1"/>
                          </a:solidFill>
                        </a:rPr>
                        <a:t>Things I didn’t like (and why)</a:t>
                      </a:r>
                      <a:endParaRPr b="1" sz="1900">
                        <a:solidFill>
                          <a:schemeClr val="dk1"/>
                        </a:solidFill>
                      </a:endParaRPr>
                    </a:p>
                  </a:txBody>
                  <a:tcPr marT="91425" marB="91425" marR="91425" marL="91425"/>
                </a:tc>
              </a:tr>
              <a:tr h="9779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
        <p:nvSpPr>
          <p:cNvPr id="1178" name="Google Shape;1178;p159"/>
          <p:cNvSpPr txBox="1"/>
          <p:nvPr/>
        </p:nvSpPr>
        <p:spPr>
          <a:xfrm>
            <a:off x="596900" y="3924300"/>
            <a:ext cx="1574700" cy="72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Average"/>
                <a:ea typeface="Average"/>
                <a:cs typeface="Average"/>
                <a:sym typeface="Average"/>
              </a:rPr>
              <a:t>Mrs Weston</a:t>
            </a:r>
            <a:endParaRPr sz="1800">
              <a:solidFill>
                <a:schemeClr val="dk1"/>
              </a:solidFill>
              <a:latin typeface="Average"/>
              <a:ea typeface="Average"/>
              <a:cs typeface="Average"/>
              <a:sym typeface="Average"/>
            </a:endParaRPr>
          </a:p>
        </p:txBody>
      </p:sp>
      <p:sp>
        <p:nvSpPr>
          <p:cNvPr id="1179" name="Google Shape;1179;p159"/>
          <p:cNvSpPr txBox="1"/>
          <p:nvPr/>
        </p:nvSpPr>
        <p:spPr>
          <a:xfrm>
            <a:off x="2521050" y="4241800"/>
            <a:ext cx="1574700" cy="72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Average"/>
                <a:ea typeface="Average"/>
                <a:cs typeface="Average"/>
                <a:sym typeface="Average"/>
              </a:rPr>
              <a:t>The storyline</a:t>
            </a:r>
            <a:endParaRPr sz="1800">
              <a:solidFill>
                <a:schemeClr val="dk1"/>
              </a:solidFill>
              <a:latin typeface="Average"/>
              <a:ea typeface="Average"/>
              <a:cs typeface="Average"/>
              <a:sym typeface="Average"/>
            </a:endParaRPr>
          </a:p>
        </p:txBody>
      </p:sp>
      <p:sp>
        <p:nvSpPr>
          <p:cNvPr id="1180" name="Google Shape;1180;p159"/>
          <p:cNvSpPr txBox="1"/>
          <p:nvPr/>
        </p:nvSpPr>
        <p:spPr>
          <a:xfrm>
            <a:off x="4489500" y="4100375"/>
            <a:ext cx="1574700" cy="72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Average"/>
                <a:ea typeface="Average"/>
                <a:cs typeface="Average"/>
                <a:sym typeface="Average"/>
              </a:rPr>
              <a:t>Gloria</a:t>
            </a:r>
            <a:endParaRPr sz="1800">
              <a:solidFill>
                <a:schemeClr val="dk1"/>
              </a:solidFill>
              <a:latin typeface="Average"/>
              <a:ea typeface="Average"/>
              <a:cs typeface="Average"/>
              <a:sym typeface="Average"/>
            </a:endParaRPr>
          </a:p>
        </p:txBody>
      </p:sp>
      <p:sp>
        <p:nvSpPr>
          <p:cNvPr id="1181" name="Google Shape;1181;p159"/>
          <p:cNvSpPr txBox="1"/>
          <p:nvPr/>
        </p:nvSpPr>
        <p:spPr>
          <a:xfrm>
            <a:off x="5911950" y="4241800"/>
            <a:ext cx="2597100" cy="72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Average"/>
                <a:ea typeface="Average"/>
                <a:cs typeface="Average"/>
                <a:sym typeface="Average"/>
              </a:rPr>
              <a:t>The hide-and-seek scene</a:t>
            </a:r>
            <a:endParaRPr sz="1800">
              <a:solidFill>
                <a:schemeClr val="dk1"/>
              </a:solidFill>
              <a:latin typeface="Average"/>
              <a:ea typeface="Average"/>
              <a:cs typeface="Average"/>
              <a:sym typeface="Average"/>
            </a:endParaRPr>
          </a:p>
        </p:txBody>
      </p:sp>
      <p:sp>
        <p:nvSpPr>
          <p:cNvPr id="1182" name="Google Shape;1182;p159"/>
          <p:cNvSpPr txBox="1"/>
          <p:nvPr/>
        </p:nvSpPr>
        <p:spPr>
          <a:xfrm>
            <a:off x="6457950" y="3376475"/>
            <a:ext cx="2597100" cy="72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Average"/>
                <a:ea typeface="Average"/>
                <a:cs typeface="Average"/>
                <a:sym typeface="Average"/>
              </a:rPr>
              <a:t>The visit to the factory</a:t>
            </a:r>
            <a:endParaRPr sz="1800">
              <a:solidFill>
                <a:schemeClr val="dk1"/>
              </a:solidFill>
              <a:latin typeface="Average"/>
              <a:ea typeface="Average"/>
              <a:cs typeface="Average"/>
              <a:sym typeface="Average"/>
            </a:endParaRPr>
          </a:p>
        </p:txBody>
      </p:sp>
      <p:sp>
        <p:nvSpPr>
          <p:cNvPr id="1183" name="Google Shape;1183;p159"/>
          <p:cNvSpPr txBox="1"/>
          <p:nvPr/>
        </p:nvSpPr>
        <p:spPr>
          <a:xfrm>
            <a:off x="2279650" y="3248025"/>
            <a:ext cx="2597100" cy="72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Average"/>
                <a:ea typeface="Average"/>
                <a:cs typeface="Average"/>
                <a:sym typeface="Average"/>
              </a:rPr>
              <a:t>The ending</a:t>
            </a:r>
            <a:endParaRPr sz="1800">
              <a:solidFill>
                <a:schemeClr val="dk1"/>
              </a:solidFill>
              <a:latin typeface="Average"/>
              <a:ea typeface="Average"/>
              <a:cs typeface="Average"/>
              <a:sym typeface="Average"/>
            </a:endParaRPr>
          </a:p>
        </p:txBody>
      </p:sp>
      <p:sp>
        <p:nvSpPr>
          <p:cNvPr id="1184" name="Google Shape;1184;p159"/>
          <p:cNvSpPr txBox="1"/>
          <p:nvPr/>
        </p:nvSpPr>
        <p:spPr>
          <a:xfrm>
            <a:off x="4260850" y="3099675"/>
            <a:ext cx="1416000" cy="48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Average"/>
                <a:ea typeface="Average"/>
                <a:cs typeface="Average"/>
                <a:sym typeface="Average"/>
              </a:rPr>
              <a:t>Robbie</a:t>
            </a:r>
            <a:endParaRPr sz="1800">
              <a:solidFill>
                <a:schemeClr val="dk1"/>
              </a:solidFill>
              <a:latin typeface="Average"/>
              <a:ea typeface="Average"/>
              <a:cs typeface="Average"/>
              <a:sym typeface="Average"/>
            </a:endParaRPr>
          </a:p>
        </p:txBody>
      </p:sp>
    </p:spTree>
  </p:cSld>
  <p:clrMapOvr>
    <a:masterClrMapping/>
  </p:clrMapOvr>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8" name="Shape 1188"/>
        <p:cNvGrpSpPr/>
        <p:nvPr/>
      </p:nvGrpSpPr>
      <p:grpSpPr>
        <a:xfrm>
          <a:off x="0" y="0"/>
          <a:ext cx="0" cy="0"/>
          <a:chOff x="0" y="0"/>
          <a:chExt cx="0" cy="0"/>
        </a:xfrm>
      </p:grpSpPr>
      <p:sp>
        <p:nvSpPr>
          <p:cNvPr id="1189" name="Google Shape;1189;p16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Add a paragraph on likes and dislikes to your summary to make a review.</a:t>
            </a:r>
            <a:endParaRPr/>
          </a:p>
        </p:txBody>
      </p:sp>
      <p:sp>
        <p:nvSpPr>
          <p:cNvPr id="1190" name="Google Shape;1190;p160"/>
          <p:cNvSpPr txBox="1"/>
          <p:nvPr>
            <p:ph idx="1" type="body"/>
          </p:nvPr>
        </p:nvSpPr>
        <p:spPr>
          <a:xfrm>
            <a:off x="311700" y="14699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I really liked the ___________________________________________.</a:t>
            </a:r>
            <a:endParaRPr/>
          </a:p>
          <a:p>
            <a:pPr indent="0" lvl="0" marL="0" rtl="0" algn="l">
              <a:spcBef>
                <a:spcPts val="1200"/>
              </a:spcBef>
              <a:spcAft>
                <a:spcPts val="0"/>
              </a:spcAft>
              <a:buNone/>
            </a:pPr>
            <a:r>
              <a:rPr lang="en"/>
              <a:t>However, I think some aspects of the story could improve. For example, _____________.</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n"/>
              <a:t>Overall, I think Robbie is [an interesting story / a sad story / etc].</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en"/>
              <a:t>Star rating: </a:t>
            </a:r>
            <a:endParaRPr/>
          </a:p>
        </p:txBody>
      </p:sp>
    </p:spTree>
  </p:cSld>
  <p:clrMapOvr>
    <a:masterClrMapping/>
  </p:clrMapOvr>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4" name="Shape 1194"/>
        <p:cNvGrpSpPr/>
        <p:nvPr/>
      </p:nvGrpSpPr>
      <p:grpSpPr>
        <a:xfrm>
          <a:off x="0" y="0"/>
          <a:ext cx="0" cy="0"/>
          <a:chOff x="0" y="0"/>
          <a:chExt cx="0" cy="0"/>
        </a:xfrm>
      </p:grpSpPr>
      <p:sp>
        <p:nvSpPr>
          <p:cNvPr id="1195" name="Google Shape;1195;p161"/>
          <p:cNvSpPr txBox="1"/>
          <p:nvPr/>
        </p:nvSpPr>
        <p:spPr>
          <a:xfrm>
            <a:off x="463500" y="838200"/>
            <a:ext cx="8217000" cy="3093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100">
                <a:solidFill>
                  <a:schemeClr val="dk1"/>
                </a:solidFill>
              </a:rPr>
              <a:t>I love how "Robbie" explores the theme of friendship between humans and robots, showing that true companionship can transcend boundaries. The story also highlights the protective nature of Robbie, illustrating his loyalty and ability to care for Gloria. However, one area for improvement could be character development; Gloria's mother feels a bit one-dimensional as an antagonist. A deeper exploration of her fears and motivations could add more complexity to the story and enhance the emotional impact.</a:t>
            </a:r>
            <a:endParaRPr sz="2100">
              <a:solidFill>
                <a:schemeClr val="dk1"/>
              </a:solidFill>
            </a:endParaRPr>
          </a:p>
        </p:txBody>
      </p:sp>
    </p:spTree>
  </p:cSld>
  <p:clrMapOvr>
    <a:masterClrMapping/>
  </p:clrMapOvr>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9" name="Shape 1199"/>
        <p:cNvGrpSpPr/>
        <p:nvPr/>
      </p:nvGrpSpPr>
      <p:grpSpPr>
        <a:xfrm>
          <a:off x="0" y="0"/>
          <a:ext cx="0" cy="0"/>
          <a:chOff x="0" y="0"/>
          <a:chExt cx="0" cy="0"/>
        </a:xfrm>
      </p:grpSpPr>
      <p:sp>
        <p:nvSpPr>
          <p:cNvPr id="1200" name="Google Shape;1200;p16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Overall…</a:t>
            </a:r>
            <a:endParaRPr/>
          </a:p>
        </p:txBody>
      </p:sp>
      <p:sp>
        <p:nvSpPr>
          <p:cNvPr id="1201" name="Google Shape;1201;p16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2200"/>
              <a:t>Overall,  </a:t>
            </a:r>
            <a:r>
              <a:rPr lang="en" sz="2200"/>
              <a:t>I really enjoy "Robbie" for its heartfelt exploration of friendship between humans and robots, showcasing loyalty and protection. The story raises thought-provoking questions about trust and companionship in a changing world.</a:t>
            </a:r>
            <a:endParaRPr sz="2200"/>
          </a:p>
        </p:txBody>
      </p:sp>
    </p:spTree>
  </p:cSld>
  <p:clrMapOvr>
    <a:masterClrMapping/>
  </p:clrMapOvr>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5" name="Shape 1205"/>
        <p:cNvGrpSpPr/>
        <p:nvPr/>
      </p:nvGrpSpPr>
      <p:grpSpPr>
        <a:xfrm>
          <a:off x="0" y="0"/>
          <a:ext cx="0" cy="0"/>
          <a:chOff x="0" y="0"/>
          <a:chExt cx="0" cy="0"/>
        </a:xfrm>
      </p:grpSpPr>
      <p:sp>
        <p:nvSpPr>
          <p:cNvPr id="1206" name="Google Shape;1206;p16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Your common assessment…</a:t>
            </a:r>
            <a:endParaRPr/>
          </a:p>
        </p:txBody>
      </p:sp>
      <p:sp>
        <p:nvSpPr>
          <p:cNvPr id="1207" name="Google Shape;1207;p163"/>
          <p:cNvSpPr txBox="1"/>
          <p:nvPr>
            <p:ph idx="1" type="body"/>
          </p:nvPr>
        </p:nvSpPr>
        <p:spPr>
          <a:xfrm>
            <a:off x="311700" y="916125"/>
            <a:ext cx="8520600" cy="34164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SzPts val="770"/>
              <a:buNone/>
            </a:pPr>
            <a:r>
              <a:rPr lang="en" sz="1660"/>
              <a:t>Tasks we have completed in class:</a:t>
            </a:r>
            <a:endParaRPr sz="1660"/>
          </a:p>
          <a:p>
            <a:pPr indent="-342900" lvl="0" marL="457200" rtl="0" algn="l">
              <a:lnSpc>
                <a:spcPct val="95000"/>
              </a:lnSpc>
              <a:spcBef>
                <a:spcPts val="1200"/>
              </a:spcBef>
              <a:spcAft>
                <a:spcPts val="0"/>
              </a:spcAft>
              <a:buSzPts val="1800"/>
              <a:buChar char="-"/>
            </a:pPr>
            <a:r>
              <a:rPr lang="en"/>
              <a:t>Free writing tasks</a:t>
            </a:r>
            <a:endParaRPr/>
          </a:p>
          <a:p>
            <a:pPr indent="-342900" lvl="0" marL="457200" rtl="0" algn="l">
              <a:lnSpc>
                <a:spcPct val="95000"/>
              </a:lnSpc>
              <a:spcBef>
                <a:spcPts val="0"/>
              </a:spcBef>
              <a:spcAft>
                <a:spcPts val="0"/>
              </a:spcAft>
              <a:buSzPts val="1800"/>
              <a:buChar char="-"/>
            </a:pPr>
            <a:r>
              <a:rPr lang="en"/>
              <a:t>Diamond 9 speaking</a:t>
            </a:r>
            <a:endParaRPr/>
          </a:p>
          <a:p>
            <a:pPr indent="-342900" lvl="0" marL="457200" rtl="0" algn="l">
              <a:lnSpc>
                <a:spcPct val="95000"/>
              </a:lnSpc>
              <a:spcBef>
                <a:spcPts val="0"/>
              </a:spcBef>
              <a:spcAft>
                <a:spcPts val="0"/>
              </a:spcAft>
              <a:buSzPts val="1800"/>
              <a:buChar char="-"/>
            </a:pPr>
            <a:r>
              <a:rPr lang="en"/>
              <a:t>PEE paragraphs</a:t>
            </a:r>
            <a:endParaRPr/>
          </a:p>
          <a:p>
            <a:pPr indent="-342900" lvl="0" marL="457200" rtl="0" algn="l">
              <a:lnSpc>
                <a:spcPct val="95000"/>
              </a:lnSpc>
              <a:spcBef>
                <a:spcPts val="0"/>
              </a:spcBef>
              <a:spcAft>
                <a:spcPts val="0"/>
              </a:spcAft>
              <a:buSzPts val="1800"/>
              <a:buChar char="-"/>
            </a:pPr>
            <a:r>
              <a:rPr lang="en"/>
              <a:t>Character descriptions</a:t>
            </a:r>
            <a:endParaRPr/>
          </a:p>
          <a:p>
            <a:pPr indent="-342900" lvl="0" marL="457200" rtl="0" algn="l">
              <a:lnSpc>
                <a:spcPct val="95000"/>
              </a:lnSpc>
              <a:spcBef>
                <a:spcPts val="0"/>
              </a:spcBef>
              <a:spcAft>
                <a:spcPts val="0"/>
              </a:spcAft>
              <a:buSzPts val="1800"/>
              <a:buChar char="-"/>
            </a:pPr>
            <a:r>
              <a:rPr lang="en"/>
              <a:t>Drawing Robbie</a:t>
            </a:r>
            <a:endParaRPr/>
          </a:p>
          <a:p>
            <a:pPr indent="-342900" lvl="0" marL="457200" rtl="0" algn="l">
              <a:lnSpc>
                <a:spcPct val="95000"/>
              </a:lnSpc>
              <a:spcBef>
                <a:spcPts val="0"/>
              </a:spcBef>
              <a:spcAft>
                <a:spcPts val="0"/>
              </a:spcAft>
              <a:buSzPts val="1800"/>
              <a:buChar char="-"/>
            </a:pPr>
            <a:r>
              <a:rPr lang="en"/>
              <a:t>Robbie’s diary entry</a:t>
            </a:r>
            <a:endParaRPr/>
          </a:p>
          <a:p>
            <a:pPr indent="-342900" lvl="0" marL="457200" rtl="0" algn="l">
              <a:lnSpc>
                <a:spcPct val="95000"/>
              </a:lnSpc>
              <a:spcBef>
                <a:spcPts val="0"/>
              </a:spcBef>
              <a:spcAft>
                <a:spcPts val="0"/>
              </a:spcAft>
              <a:buSzPts val="1800"/>
              <a:buChar char="-"/>
            </a:pPr>
            <a:r>
              <a:rPr lang="en"/>
              <a:t>Robbie and Gloria’s responses to Mrs Weston’s opinions</a:t>
            </a:r>
            <a:endParaRPr/>
          </a:p>
          <a:p>
            <a:pPr indent="-342900" lvl="0" marL="457200" rtl="0" algn="l">
              <a:lnSpc>
                <a:spcPct val="95000"/>
              </a:lnSpc>
              <a:spcBef>
                <a:spcPts val="0"/>
              </a:spcBef>
              <a:spcAft>
                <a:spcPts val="0"/>
              </a:spcAft>
              <a:buSzPts val="1800"/>
              <a:buChar char="-"/>
            </a:pPr>
            <a:r>
              <a:rPr lang="en"/>
              <a:t>Mr and Mrs Weston’s excuses/lies</a:t>
            </a:r>
            <a:endParaRPr/>
          </a:p>
          <a:p>
            <a:pPr indent="-342900" lvl="0" marL="457200" rtl="0" algn="l">
              <a:lnSpc>
                <a:spcPct val="95000"/>
              </a:lnSpc>
              <a:spcBef>
                <a:spcPts val="0"/>
              </a:spcBef>
              <a:spcAft>
                <a:spcPts val="0"/>
              </a:spcAft>
              <a:buSzPts val="1800"/>
              <a:buChar char="-"/>
            </a:pPr>
            <a:r>
              <a:rPr lang="en"/>
              <a:t>Lost poster</a:t>
            </a:r>
            <a:endParaRPr/>
          </a:p>
          <a:p>
            <a:pPr indent="-342900" lvl="0" marL="457200" rtl="0" algn="l">
              <a:lnSpc>
                <a:spcPct val="95000"/>
              </a:lnSpc>
              <a:spcBef>
                <a:spcPts val="0"/>
              </a:spcBef>
              <a:spcAft>
                <a:spcPts val="0"/>
              </a:spcAft>
              <a:buSzPts val="1800"/>
              <a:buChar char="-"/>
            </a:pPr>
            <a:r>
              <a:rPr lang="en"/>
              <a:t>Gloria’s </a:t>
            </a:r>
            <a:r>
              <a:rPr lang="en"/>
              <a:t>memories</a:t>
            </a:r>
            <a:r>
              <a:rPr lang="en"/>
              <a:t> of Robbie in her environment</a:t>
            </a:r>
            <a:endParaRPr/>
          </a:p>
          <a:p>
            <a:pPr indent="-342900" lvl="0" marL="457200" rtl="0" algn="l">
              <a:lnSpc>
                <a:spcPct val="95000"/>
              </a:lnSpc>
              <a:spcBef>
                <a:spcPts val="0"/>
              </a:spcBef>
              <a:spcAft>
                <a:spcPts val="0"/>
              </a:spcAft>
              <a:buSzPts val="1800"/>
              <a:buChar char="-"/>
            </a:pPr>
            <a:r>
              <a:rPr lang="en"/>
              <a:t>Freeze frame</a:t>
            </a:r>
            <a:endParaRPr/>
          </a:p>
          <a:p>
            <a:pPr indent="-342900" lvl="0" marL="457200" rtl="0" algn="l">
              <a:lnSpc>
                <a:spcPct val="95000"/>
              </a:lnSpc>
              <a:spcBef>
                <a:spcPts val="0"/>
              </a:spcBef>
              <a:spcAft>
                <a:spcPts val="0"/>
              </a:spcAft>
              <a:buSzPts val="1800"/>
              <a:buChar char="-"/>
            </a:pPr>
            <a:r>
              <a:rPr lang="en"/>
              <a:t>Witness report of Gloria in the factory</a:t>
            </a:r>
            <a:endParaRPr/>
          </a:p>
          <a:p>
            <a:pPr indent="-342900" lvl="0" marL="457200" rtl="0" algn="l">
              <a:lnSpc>
                <a:spcPct val="95000"/>
              </a:lnSpc>
              <a:spcBef>
                <a:spcPts val="0"/>
              </a:spcBef>
              <a:spcAft>
                <a:spcPts val="0"/>
              </a:spcAft>
              <a:buSzPts val="1800"/>
              <a:buChar char="-"/>
            </a:pPr>
            <a:r>
              <a:rPr lang="en"/>
              <a:t>Your summary</a:t>
            </a:r>
            <a:endParaRPr/>
          </a:p>
          <a:p>
            <a:pPr indent="0" lvl="0" marL="0" rtl="0" algn="l">
              <a:lnSpc>
                <a:spcPct val="95000"/>
              </a:lnSpc>
              <a:spcBef>
                <a:spcPts val="0"/>
              </a:spcBef>
              <a:spcAft>
                <a:spcPts val="0"/>
              </a:spcAft>
              <a:buSzPts val="770"/>
              <a:buNone/>
            </a:pPr>
            <a:r>
              <a:t/>
            </a:r>
            <a:endParaRPr sz="1500"/>
          </a:p>
        </p:txBody>
      </p:sp>
    </p:spTree>
  </p:cSld>
  <p:clrMapOvr>
    <a:masterClrMapping/>
  </p:clrMapOvr>
</p:sld>
</file>

<file path=ppt/theme/theme1.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