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374BE4F-7925-4A70-A5D8-E0F131BD8DC0}">
  <a:tblStyle styleId="{5374BE4F-7925-4A70-A5D8-E0F131BD8DC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b3dd358f0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b3dd358f0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b3dd358f0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b3dd358f0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fb3dd358f0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fb3dd358f0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f885db886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f885db886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fcfb88961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fcfb88961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fcfb88961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fcfb88961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f885db886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f885db886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f885db886a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f885db886a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f885db886a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f885db886a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f885db886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f885db886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fd99c1402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fd99c1402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f885db886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f885db886a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fd99c1402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fd99c1402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fd99c14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fd99c14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fd99c1402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fd99c1402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fd99c1402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fd99c1402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fd99c1402b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fd99c1402b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unsplash.com/s/photos/preschool?utm_source=unsplash&amp;utm_medium=referral&amp;utm_content=creditCopyText" TargetMode="External"/><Relationship Id="rId13" Type="http://schemas.openxmlformats.org/officeDocument/2006/relationships/hyperlink" Target="https://pixabay.com/users/3844328-3844328/?utm_source=link-attribution&amp;utm_medium=referral&amp;utm_campaign=image&amp;utm_content=1870721" TargetMode="External"/><Relationship Id="rId18" Type="http://schemas.openxmlformats.org/officeDocument/2006/relationships/hyperlink" Target="https://pixabay.com/users/ray_shrewsberry-7673058/?utm_source=link-attribution&amp;utm_medium=referral&amp;utm_campaign=image&amp;utm_content=7573184" TargetMode="External"/><Relationship Id="rId3" Type="http://schemas.openxmlformats.org/officeDocument/2006/relationships/hyperlink" Target="https://unsplash.com/s/photos/corona?utm_source=unsplash&amp;utm_medium=referral&amp;utm_content=creditCopyText" TargetMode="External"/><Relationship Id="rId21" Type="http://schemas.openxmlformats.org/officeDocument/2006/relationships/hyperlink" Target="https://apnews.com/article/world-cup-sports-portugal-cristiano-ronaldo-morocco-national-soccer-team-ab1c81524438c3ac5c581b7090916a4a" TargetMode="External"/><Relationship Id="rId7" Type="http://schemas.openxmlformats.org/officeDocument/2006/relationships/hyperlink" Target="https://unsplash.com/@gautamarora1991?utm_source=unsplash&amp;utm_medium=referral&amp;utm_content=creditCopyText" TargetMode="External"/><Relationship Id="rId12" Type="http://schemas.openxmlformats.org/officeDocument/2006/relationships/hyperlink" Target="https://unsplash.com/s/photos/earthquake-damage?utm_source=unsplash&amp;utm_medium=referral&amp;utm_content=creditCopyText" TargetMode="External"/><Relationship Id="rId17" Type="http://schemas.openxmlformats.org/officeDocument/2006/relationships/hyperlink" Target="https://slideplayer.com/slide/6059938/" TargetMode="External"/><Relationship Id="rId2" Type="http://schemas.openxmlformats.org/officeDocument/2006/relationships/hyperlink" Target="https://unsplash.com/@fusion_medical_animation?utm_source=unsplash&amp;utm_medium=referral&amp;utm_content=creditCopyText" TargetMode="External"/><Relationship Id="rId16" Type="http://schemas.openxmlformats.org/officeDocument/2006/relationships/hyperlink" Target="https://thenounproject.com/icon/multilingual-2298126/" TargetMode="External"/><Relationship Id="rId20" Type="http://schemas.openxmlformats.org/officeDocument/2006/relationships/hyperlink" Target="https://www.health.pa.gov/topics/disease/coronavirus/Pages/Social-Media.aspx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pexels.com/photo/people-in-a-psychotherapy-session-7579174/" TargetMode="External"/><Relationship Id="rId11" Type="http://schemas.openxmlformats.org/officeDocument/2006/relationships/hyperlink" Target="https://unsplash.com/@noaa?utm_source=unsplash&amp;utm_medium=referral&amp;utm_content=creditCopyText" TargetMode="External"/><Relationship Id="rId5" Type="http://schemas.openxmlformats.org/officeDocument/2006/relationships/hyperlink" Target="https://pixabay.com/?utm_source=link-attribution&amp;utm_medium=referral&amp;utm_campaign=image&amp;utm_content=6049089" TargetMode="External"/><Relationship Id="rId15" Type="http://schemas.openxmlformats.org/officeDocument/2006/relationships/hyperlink" Target="http://www.twinkl.com/" TargetMode="External"/><Relationship Id="rId10" Type="http://schemas.openxmlformats.org/officeDocument/2006/relationships/hyperlink" Target="https://unsplash.com/s/photos/oven?utm_source=unsplash&amp;utm_medium=referral&amp;utm_content=creditCopyText" TargetMode="External"/><Relationship Id="rId19" Type="http://schemas.openxmlformats.org/officeDocument/2006/relationships/hyperlink" Target="https://pixabay.com/?utm_source=link-attribution&amp;utm_medium=referral&amp;utm_campaign=image&amp;utm_content=7573184" TargetMode="External"/><Relationship Id="rId4" Type="http://schemas.openxmlformats.org/officeDocument/2006/relationships/hyperlink" Target="https://pixabay.com/users/jojo_b-19436315/?utm_source=link-attribution&amp;utm_medium=referral&amp;utm_campaign=image&amp;utm_content=6049089" TargetMode="External"/><Relationship Id="rId9" Type="http://schemas.openxmlformats.org/officeDocument/2006/relationships/hyperlink" Target="https://unsplash.com/@stefanasafti?utm_source=unsplash&amp;utm_medium=referral&amp;utm_content=creditCopyText" TargetMode="External"/><Relationship Id="rId14" Type="http://schemas.openxmlformats.org/officeDocument/2006/relationships/hyperlink" Target="https://pixabay.com/?utm_source=link-attribution&amp;utm_medium=referral&amp;utm_campaign=image&amp;utm_content=1870721" TargetMode="External"/><Relationship Id="rId22" Type="http://schemas.openxmlformats.org/officeDocument/2006/relationships/hyperlink" Target="https://www.bb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460950" y="86199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Building vocabulary (bit by bit!)</a:t>
            </a: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1"/>
          </p:nvPr>
        </p:nvSpPr>
        <p:spPr>
          <a:xfrm>
            <a:off x="598200" y="1713850"/>
            <a:ext cx="3973800" cy="6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Secondary EAL department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theme or topic connects these words?</a:t>
            </a: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553425" y="1703250"/>
            <a:ext cx="2226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/>
              <a:t>self-isolate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1"/>
          </p:nvPr>
        </p:nvSpPr>
        <p:spPr>
          <a:xfrm>
            <a:off x="6794050" y="1442550"/>
            <a:ext cx="2226600" cy="11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/>
              <a:t>anti-vax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0180" b="1"/>
              <a:t>anti-vaxxer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3552875" y="1556850"/>
            <a:ext cx="2226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/>
              <a:t>precaution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1462575" y="3359375"/>
            <a:ext cx="2226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/>
              <a:t>rename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1"/>
          </p:nvPr>
        </p:nvSpPr>
        <p:spPr>
          <a:xfrm>
            <a:off x="4287400" y="3265425"/>
            <a:ext cx="25884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/>
              <a:t>unprecedented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CAE0ED-C3BA-81BF-AFD7-908021896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414" y="3672525"/>
            <a:ext cx="2532152" cy="1424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similar about how these words are formed?</a:t>
            </a:r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1"/>
          </p:nvPr>
        </p:nvSpPr>
        <p:spPr>
          <a:xfrm>
            <a:off x="553425" y="1703250"/>
            <a:ext cx="2226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/>
              <a:t>self-isolate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body" idx="1"/>
          </p:nvPr>
        </p:nvSpPr>
        <p:spPr>
          <a:xfrm>
            <a:off x="6794050" y="1442550"/>
            <a:ext cx="2226600" cy="11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/>
              <a:t>anti-vax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0180" b="1"/>
              <a:t>anti-vaxxer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body" idx="1"/>
          </p:nvPr>
        </p:nvSpPr>
        <p:spPr>
          <a:xfrm>
            <a:off x="3552875" y="1556850"/>
            <a:ext cx="2226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/>
              <a:t>precaution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body" idx="1"/>
          </p:nvPr>
        </p:nvSpPr>
        <p:spPr>
          <a:xfrm>
            <a:off x="1504875" y="3368625"/>
            <a:ext cx="2226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 dirty="0"/>
              <a:t>rename</a:t>
            </a:r>
            <a:endParaRPr sz="10180"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08" name="Google Shape;108;p15"/>
          <p:cNvSpPr txBox="1">
            <a:spLocks noGrp="1"/>
          </p:cNvSpPr>
          <p:nvPr>
            <p:ph type="body" idx="1"/>
          </p:nvPr>
        </p:nvSpPr>
        <p:spPr>
          <a:xfrm>
            <a:off x="4220119" y="3265425"/>
            <a:ext cx="25884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 dirty="0"/>
              <a:t>unprecedented</a:t>
            </a:r>
            <a:endParaRPr sz="10180"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2BA2AC-9F65-E690-7AC7-D3E4399B8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414" y="3672525"/>
            <a:ext cx="2532152" cy="14247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similar about how these words are formed?</a:t>
            </a:r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553425" y="1703250"/>
            <a:ext cx="2226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>
                <a:solidFill>
                  <a:schemeClr val="accent4"/>
                </a:solidFill>
              </a:rPr>
              <a:t>self</a:t>
            </a:r>
            <a:r>
              <a:rPr lang="en-GB" sz="10180" b="1"/>
              <a:t>-isolate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body" idx="1"/>
          </p:nvPr>
        </p:nvSpPr>
        <p:spPr>
          <a:xfrm>
            <a:off x="6794050" y="1442550"/>
            <a:ext cx="2226600" cy="11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>
                <a:solidFill>
                  <a:schemeClr val="accent4"/>
                </a:solidFill>
              </a:rPr>
              <a:t>anti</a:t>
            </a:r>
            <a:r>
              <a:rPr lang="en-GB" sz="10180" b="1"/>
              <a:t>-vax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0180" b="1">
                <a:solidFill>
                  <a:schemeClr val="accent4"/>
                </a:solidFill>
              </a:rPr>
              <a:t>anti</a:t>
            </a:r>
            <a:r>
              <a:rPr lang="en-GB" sz="10180" b="1"/>
              <a:t>-vaxxer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17" name="Google Shape;117;p16"/>
          <p:cNvSpPr txBox="1">
            <a:spLocks noGrp="1"/>
          </p:cNvSpPr>
          <p:nvPr>
            <p:ph type="body" idx="1"/>
          </p:nvPr>
        </p:nvSpPr>
        <p:spPr>
          <a:xfrm>
            <a:off x="3552875" y="1556850"/>
            <a:ext cx="2226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>
                <a:solidFill>
                  <a:schemeClr val="accent4"/>
                </a:solidFill>
              </a:rPr>
              <a:t>pre</a:t>
            </a:r>
            <a:r>
              <a:rPr lang="en-GB" sz="10180" b="1"/>
              <a:t>caution</a:t>
            </a:r>
            <a:endParaRPr sz="10180" b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18" name="Google Shape;118;p16"/>
          <p:cNvSpPr txBox="1">
            <a:spLocks noGrp="1"/>
          </p:cNvSpPr>
          <p:nvPr>
            <p:ph type="body" idx="1"/>
          </p:nvPr>
        </p:nvSpPr>
        <p:spPr>
          <a:xfrm>
            <a:off x="1540594" y="3368625"/>
            <a:ext cx="2226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 dirty="0">
                <a:solidFill>
                  <a:schemeClr val="accent4"/>
                </a:solidFill>
              </a:rPr>
              <a:t>re</a:t>
            </a:r>
            <a:r>
              <a:rPr lang="en-GB" sz="10180" b="1" dirty="0"/>
              <a:t>name</a:t>
            </a:r>
            <a:endParaRPr sz="10180"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19" name="Google Shape;119;p16"/>
          <p:cNvSpPr txBox="1">
            <a:spLocks noGrp="1"/>
          </p:cNvSpPr>
          <p:nvPr>
            <p:ph type="body" idx="1"/>
          </p:nvPr>
        </p:nvSpPr>
        <p:spPr>
          <a:xfrm>
            <a:off x="4205650" y="3199106"/>
            <a:ext cx="25884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180" b="1" dirty="0">
                <a:solidFill>
                  <a:schemeClr val="accent4"/>
                </a:solidFill>
              </a:rPr>
              <a:t>un</a:t>
            </a:r>
            <a:r>
              <a:rPr lang="en-GB" sz="10180" b="1" dirty="0"/>
              <a:t>precedented</a:t>
            </a:r>
            <a:endParaRPr sz="10180"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4C53BD-0596-05F1-A941-7F844F118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414" y="3672525"/>
            <a:ext cx="2532152" cy="1424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What’s a prefix?</a:t>
            </a:r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GB" sz="2600"/>
              <a:t>A group of letters placed before a word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GB" sz="2600"/>
              <a:t>It changes the meaning of the ‘root’ word</a:t>
            </a:r>
            <a:endParaRPr sz="2600"/>
          </a:p>
        </p:txBody>
      </p:sp>
      <p:sp>
        <p:nvSpPr>
          <p:cNvPr id="127" name="Google Shape;127;p17"/>
          <p:cNvSpPr txBox="1"/>
          <p:nvPr/>
        </p:nvSpPr>
        <p:spPr>
          <a:xfrm>
            <a:off x="1611550" y="2571750"/>
            <a:ext cx="7338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Un</a:t>
            </a:r>
            <a:r>
              <a:rPr lang="en-GB" sz="4500">
                <a:latin typeface="Roboto"/>
                <a:ea typeface="Roboto"/>
                <a:cs typeface="Roboto"/>
                <a:sym typeface="Roboto"/>
              </a:rPr>
              <a:t> + </a:t>
            </a:r>
            <a:r>
              <a:rPr lang="en-GB" sz="45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happy</a:t>
            </a:r>
            <a:r>
              <a:rPr lang="en-GB" sz="4500">
                <a:latin typeface="Roboto"/>
                <a:ea typeface="Roboto"/>
                <a:cs typeface="Roboto"/>
                <a:sym typeface="Roboto"/>
              </a:rPr>
              <a:t> = unhappy</a:t>
            </a:r>
            <a:endParaRPr sz="45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Prefixes have meanings!</a:t>
            </a:r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body" idx="1"/>
          </p:nvPr>
        </p:nvSpPr>
        <p:spPr>
          <a:xfrm>
            <a:off x="1950100" y="1017800"/>
            <a:ext cx="1259700" cy="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200" b="1"/>
              <a:t>Un - </a:t>
            </a:r>
            <a:endParaRPr sz="3300" b="1"/>
          </a:p>
        </p:txBody>
      </p:sp>
      <p:pic>
        <p:nvPicPr>
          <p:cNvPr id="134" name="Google Shape;13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1968226"/>
            <a:ext cx="4762026" cy="2530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18"/>
          <p:cNvCxnSpPr/>
          <p:nvPr/>
        </p:nvCxnSpPr>
        <p:spPr>
          <a:xfrm>
            <a:off x="1208650" y="2659050"/>
            <a:ext cx="1114800" cy="13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7" name="Google Shape;137;p18"/>
          <p:cNvSpPr txBox="1"/>
          <p:nvPr/>
        </p:nvSpPr>
        <p:spPr>
          <a:xfrm>
            <a:off x="6043275" y="2571750"/>
            <a:ext cx="7338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latin typeface="Roboto"/>
                <a:ea typeface="Roboto"/>
                <a:cs typeface="Roboto"/>
                <a:sym typeface="Roboto"/>
              </a:rPr>
              <a:t>uncomfortable</a:t>
            </a:r>
            <a:endParaRPr sz="25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6674475" y="3155925"/>
            <a:ext cx="73380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not</a:t>
            </a:r>
            <a:endParaRPr sz="41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0981D7-3CE3-881C-E114-6E6EF45A4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121" y="140496"/>
            <a:ext cx="3816022" cy="2416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Prefixes have meanings!</a:t>
            </a:r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body" idx="1"/>
          </p:nvPr>
        </p:nvSpPr>
        <p:spPr>
          <a:xfrm>
            <a:off x="1735238" y="964075"/>
            <a:ext cx="1259700" cy="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200" b="1"/>
              <a:t>De - </a:t>
            </a:r>
            <a:endParaRPr sz="3300" b="1"/>
          </a:p>
        </p:txBody>
      </p:sp>
      <p:sp>
        <p:nvSpPr>
          <p:cNvPr id="145" name="Google Shape;145;p19"/>
          <p:cNvSpPr txBox="1"/>
          <p:nvPr/>
        </p:nvSpPr>
        <p:spPr>
          <a:xfrm>
            <a:off x="1369875" y="4218000"/>
            <a:ext cx="31155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opposite</a:t>
            </a:r>
            <a:endParaRPr sz="38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19"/>
          <p:cNvSpPr txBox="1">
            <a:spLocks noGrp="1"/>
          </p:cNvSpPr>
          <p:nvPr>
            <p:ph type="body" idx="1"/>
          </p:nvPr>
        </p:nvSpPr>
        <p:spPr>
          <a:xfrm>
            <a:off x="6547675" y="174200"/>
            <a:ext cx="1259700" cy="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200" b="1"/>
              <a:t>Dis - </a:t>
            </a:r>
            <a:endParaRPr sz="3300" b="1"/>
          </a:p>
        </p:txBody>
      </p:sp>
      <p:sp>
        <p:nvSpPr>
          <p:cNvPr id="147" name="Google Shape;147;p19"/>
          <p:cNvSpPr txBox="1"/>
          <p:nvPr/>
        </p:nvSpPr>
        <p:spPr>
          <a:xfrm>
            <a:off x="5217875" y="3187425"/>
            <a:ext cx="41007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opposite, not</a:t>
            </a:r>
            <a:endParaRPr sz="41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1494300" y="3787125"/>
            <a:ext cx="1822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latin typeface="Roboto"/>
                <a:ea typeface="Roboto"/>
                <a:cs typeface="Roboto"/>
                <a:sym typeface="Roboto"/>
              </a:rPr>
              <a:t>dehydrated</a:t>
            </a:r>
            <a:endParaRPr sz="23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6356825" y="2849047"/>
            <a:ext cx="1822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 dirty="0">
                <a:latin typeface="Roboto"/>
                <a:ea typeface="Roboto"/>
                <a:cs typeface="Roboto"/>
                <a:sym typeface="Roboto"/>
              </a:rPr>
              <a:t>disagree</a:t>
            </a:r>
            <a:endParaRPr sz="23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6093FA-A8AB-665B-11BF-6ABD25E3C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828" y="1554927"/>
            <a:ext cx="2351177" cy="22807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E2928F-AF56-9F2A-C90B-DD8660D45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0802" y="713900"/>
            <a:ext cx="3316399" cy="2193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Prefixes have meanings!</a:t>
            </a:r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body" idx="1"/>
          </p:nvPr>
        </p:nvSpPr>
        <p:spPr>
          <a:xfrm>
            <a:off x="1735238" y="964075"/>
            <a:ext cx="1259700" cy="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200" b="1"/>
              <a:t>Pre - </a:t>
            </a:r>
            <a:endParaRPr sz="3300" b="1"/>
          </a:p>
        </p:txBody>
      </p:sp>
      <p:sp>
        <p:nvSpPr>
          <p:cNvPr id="158" name="Google Shape;158;p20"/>
          <p:cNvSpPr txBox="1"/>
          <p:nvPr/>
        </p:nvSpPr>
        <p:spPr>
          <a:xfrm>
            <a:off x="1369875" y="4218000"/>
            <a:ext cx="31155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5217875" y="3254575"/>
            <a:ext cx="41007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before / earlier</a:t>
            </a:r>
            <a:endParaRPr sz="41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1601750" y="4015425"/>
            <a:ext cx="1822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latin typeface="Roboto"/>
                <a:ea typeface="Roboto"/>
                <a:cs typeface="Roboto"/>
                <a:sym typeface="Roboto"/>
              </a:rPr>
              <a:t>preschool</a:t>
            </a:r>
            <a:endParaRPr sz="23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0"/>
          <p:cNvSpPr txBox="1"/>
          <p:nvPr/>
        </p:nvSpPr>
        <p:spPr>
          <a:xfrm>
            <a:off x="6356825" y="2715775"/>
            <a:ext cx="1822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latin typeface="Roboto"/>
                <a:ea typeface="Roboto"/>
                <a:cs typeface="Roboto"/>
                <a:sym typeface="Roboto"/>
              </a:rPr>
              <a:t>preheat</a:t>
            </a:r>
            <a:endParaRPr sz="2300"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AFC7ED-CAED-BAAC-2C71-12E78688B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223" y="1577494"/>
            <a:ext cx="4106478" cy="23366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6520EF-22F0-921C-26E7-C0BA9C7A0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213" y="220296"/>
            <a:ext cx="3507640" cy="2351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Prefixes have meanings!</a:t>
            </a:r>
            <a:endParaRPr/>
          </a:p>
        </p:txBody>
      </p:sp>
      <p:sp>
        <p:nvSpPr>
          <p:cNvPr id="169" name="Google Shape;169;p21"/>
          <p:cNvSpPr txBox="1">
            <a:spLocks noGrp="1"/>
          </p:cNvSpPr>
          <p:nvPr>
            <p:ph type="body" idx="1"/>
          </p:nvPr>
        </p:nvSpPr>
        <p:spPr>
          <a:xfrm>
            <a:off x="1735238" y="964075"/>
            <a:ext cx="1259700" cy="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200" b="1"/>
              <a:t>Re - </a:t>
            </a:r>
            <a:endParaRPr sz="3300" b="1"/>
          </a:p>
        </p:txBody>
      </p:sp>
      <p:sp>
        <p:nvSpPr>
          <p:cNvPr id="170" name="Google Shape;170;p21"/>
          <p:cNvSpPr txBox="1"/>
          <p:nvPr/>
        </p:nvSpPr>
        <p:spPr>
          <a:xfrm>
            <a:off x="1369875" y="4218000"/>
            <a:ext cx="31155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21"/>
          <p:cNvSpPr txBox="1"/>
          <p:nvPr/>
        </p:nvSpPr>
        <p:spPr>
          <a:xfrm>
            <a:off x="5258175" y="3132575"/>
            <a:ext cx="41007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again</a:t>
            </a:r>
            <a:endParaRPr sz="41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21"/>
          <p:cNvSpPr txBox="1"/>
          <p:nvPr/>
        </p:nvSpPr>
        <p:spPr>
          <a:xfrm>
            <a:off x="3660600" y="3765130"/>
            <a:ext cx="1822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 dirty="0">
                <a:latin typeface="Roboto"/>
                <a:ea typeface="Roboto"/>
                <a:cs typeface="Roboto"/>
                <a:sym typeface="Roboto"/>
              </a:rPr>
              <a:t>rebuild</a:t>
            </a:r>
            <a:endParaRPr sz="23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21"/>
          <p:cNvSpPr txBox="1"/>
          <p:nvPr/>
        </p:nvSpPr>
        <p:spPr>
          <a:xfrm>
            <a:off x="6800000" y="2715775"/>
            <a:ext cx="1822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latin typeface="Roboto"/>
                <a:ea typeface="Roboto"/>
                <a:cs typeface="Roboto"/>
                <a:sym typeface="Roboto"/>
              </a:rPr>
              <a:t>rewrite</a:t>
            </a:r>
            <a:endParaRPr sz="2300"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49D7C-82B0-E579-6F41-44F7D856A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944" y="1482360"/>
            <a:ext cx="2594756" cy="36776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BB2D99-93E2-292D-03FA-0F79F159C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921" y="87942"/>
            <a:ext cx="4037329" cy="26281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2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Prefixes have meanings!</a:t>
            </a:r>
            <a:endParaRPr/>
          </a:p>
        </p:txBody>
      </p:sp>
      <p:sp>
        <p:nvSpPr>
          <p:cNvPr id="181" name="Google Shape;181;p22"/>
          <p:cNvSpPr txBox="1">
            <a:spLocks noGrp="1"/>
          </p:cNvSpPr>
          <p:nvPr>
            <p:ph type="body" idx="1"/>
          </p:nvPr>
        </p:nvSpPr>
        <p:spPr>
          <a:xfrm>
            <a:off x="1735238" y="964075"/>
            <a:ext cx="1259700" cy="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200" b="1"/>
              <a:t>Anti - </a:t>
            </a:r>
            <a:endParaRPr sz="3300" b="1"/>
          </a:p>
        </p:txBody>
      </p:sp>
      <p:sp>
        <p:nvSpPr>
          <p:cNvPr id="182" name="Google Shape;182;p22"/>
          <p:cNvSpPr txBox="1"/>
          <p:nvPr/>
        </p:nvSpPr>
        <p:spPr>
          <a:xfrm>
            <a:off x="1369875" y="4218000"/>
            <a:ext cx="31155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22"/>
          <p:cNvSpPr txBox="1"/>
          <p:nvPr/>
        </p:nvSpPr>
        <p:spPr>
          <a:xfrm>
            <a:off x="5110450" y="-9550"/>
            <a:ext cx="41007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against / opposed to</a:t>
            </a:r>
            <a:endParaRPr sz="41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22"/>
          <p:cNvSpPr txBox="1"/>
          <p:nvPr/>
        </p:nvSpPr>
        <p:spPr>
          <a:xfrm>
            <a:off x="2662575" y="4218000"/>
            <a:ext cx="1822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5" name="Google Shape;18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538" y="1558200"/>
            <a:ext cx="7612925" cy="32908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6" name="Google Shape;186;p22"/>
          <p:cNvCxnSpPr/>
          <p:nvPr/>
        </p:nvCxnSpPr>
        <p:spPr>
          <a:xfrm>
            <a:off x="1584675" y="4136275"/>
            <a:ext cx="7119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7" name="Google Shape;187;p22"/>
          <p:cNvCxnSpPr/>
          <p:nvPr/>
        </p:nvCxnSpPr>
        <p:spPr>
          <a:xfrm>
            <a:off x="4020075" y="3684350"/>
            <a:ext cx="7119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8" name="Google Shape;188;p22"/>
          <p:cNvCxnSpPr/>
          <p:nvPr/>
        </p:nvCxnSpPr>
        <p:spPr>
          <a:xfrm>
            <a:off x="6804850" y="4136275"/>
            <a:ext cx="7119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But we know this, Mr Pete!</a:t>
            </a:r>
            <a:endParaRPr/>
          </a:p>
        </p:txBody>
      </p:sp>
      <p:pic>
        <p:nvPicPr>
          <p:cNvPr id="194" name="Google Shape;19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675" y="1016888"/>
            <a:ext cx="7984625" cy="3992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study/speak a Latin-based language OR Greek...</a:t>
            </a:r>
            <a:endParaRPr/>
          </a:p>
        </p:txBody>
      </p:sp>
      <p:graphicFrame>
        <p:nvGraphicFramePr>
          <p:cNvPr id="200" name="Google Shape;200;p24"/>
          <p:cNvGraphicFramePr/>
          <p:nvPr>
            <p:extLst>
              <p:ext uri="{D42A27DB-BD31-4B8C-83A1-F6EECF244321}">
                <p14:modId xmlns:p14="http://schemas.microsoft.com/office/powerpoint/2010/main" val="3905359784"/>
              </p:ext>
            </p:extLst>
          </p:nvPr>
        </p:nvGraphicFramePr>
        <p:xfrm>
          <a:off x="232575" y="1192400"/>
          <a:ext cx="8678850" cy="2893900"/>
        </p:xfrm>
        <a:graphic>
          <a:graphicData uri="http://schemas.openxmlformats.org/drawingml/2006/table">
            <a:tbl>
              <a:tblPr>
                <a:noFill/>
                <a:tableStyleId>{5374BE4F-7925-4A70-A5D8-E0F131BD8DC0}</a:tableStyleId>
              </a:tblPr>
              <a:tblGrid>
                <a:gridCol w="292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5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/>
                        <a:t>Meaning</a:t>
                      </a:r>
                      <a:endParaRPr sz="20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/>
                        <a:t>Latin prefix</a:t>
                      </a:r>
                      <a:endParaRPr sz="20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/>
                        <a:t>Greek prefix</a:t>
                      </a:r>
                      <a:endParaRPr sz="2000" b="1"/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b="1" dirty="0">
                          <a:solidFill>
                            <a:schemeClr val="dk1"/>
                          </a:solidFill>
                        </a:rPr>
                        <a:t>against</a:t>
                      </a:r>
                      <a:endParaRPr sz="1900" b="1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i="1" dirty="0"/>
                        <a:t>contra- (in- , </a:t>
                      </a:r>
                      <a:r>
                        <a:rPr lang="en-GB" sz="1900" i="1" dirty="0" err="1"/>
                        <a:t>ob</a:t>
                      </a:r>
                      <a:r>
                        <a:rPr lang="en-GB" sz="1900" i="1" dirty="0"/>
                        <a:t>-)</a:t>
                      </a:r>
                      <a:endParaRPr sz="1900" i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i="1" dirty="0"/>
                        <a:t>anti-</a:t>
                      </a:r>
                      <a:endParaRPr sz="1900" i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b="1" dirty="0">
                          <a:solidFill>
                            <a:schemeClr val="dk1"/>
                          </a:solidFill>
                        </a:rPr>
                        <a:t>across, through</a:t>
                      </a:r>
                      <a:endParaRPr sz="1900" b="1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i="1" dirty="0"/>
                        <a:t>trans-</a:t>
                      </a:r>
                      <a:endParaRPr sz="1900" i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i="1" dirty="0" err="1"/>
                        <a:t>dia</a:t>
                      </a:r>
                      <a:r>
                        <a:rPr lang="en-GB" sz="1900" i="1" dirty="0"/>
                        <a:t>-</a:t>
                      </a:r>
                      <a:endParaRPr sz="1900" i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b="1" dirty="0">
                          <a:solidFill>
                            <a:schemeClr val="dk1"/>
                          </a:solidFill>
                        </a:rPr>
                        <a:t>again</a:t>
                      </a:r>
                      <a:endParaRPr sz="1900" b="1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 i="1" dirty="0"/>
                        <a:t>re-</a:t>
                      </a:r>
                      <a:endParaRPr sz="1900" i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i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But do others know it, and can it help them?</a:t>
            </a:r>
            <a:endParaRPr/>
          </a:p>
        </p:txBody>
      </p:sp>
      <p:sp>
        <p:nvSpPr>
          <p:cNvPr id="206" name="Google Shape;206;p25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46170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Learners at St. Andrews have a wide range of first languages.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dirty="0"/>
              <a:t>We have some learners who have been studying in English for a short time only.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dirty="0"/>
              <a:t>We need to support each other and help each other develop our language skills and knowledge.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dirty="0"/>
              <a:t>Remember, we are a community of care.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3A2035-1958-A3A0-4E7A-31A132A00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131" y="1310174"/>
            <a:ext cx="3294444" cy="313610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3502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can knowing about prefixes REALLY help me?</a:t>
            </a:r>
            <a:endParaRPr/>
          </a:p>
        </p:txBody>
      </p:sp>
      <p:sp>
        <p:nvSpPr>
          <p:cNvPr id="213" name="Google Shape;213;p26"/>
          <p:cNvSpPr txBox="1">
            <a:spLocks noGrp="1"/>
          </p:cNvSpPr>
          <p:nvPr>
            <p:ph type="body" idx="1"/>
          </p:nvPr>
        </p:nvSpPr>
        <p:spPr>
          <a:xfrm>
            <a:off x="143775" y="1168375"/>
            <a:ext cx="3965700" cy="3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 sz="2200"/>
              <a:t>Learning other languages!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200"/>
          </a:p>
        </p:txBody>
      </p:sp>
      <p:sp>
        <p:nvSpPr>
          <p:cNvPr id="214" name="Google Shape;214;p26"/>
          <p:cNvSpPr txBox="1"/>
          <p:nvPr/>
        </p:nvSpPr>
        <p:spPr>
          <a:xfrm>
            <a:off x="481875" y="1745800"/>
            <a:ext cx="3520200" cy="1381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3810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850" b="1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되</a:t>
            </a:r>
            <a:r>
              <a:rPr lang="en-GB" sz="5850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 = re-</a:t>
            </a:r>
            <a:endParaRPr sz="69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5" name="Google Shape;21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025" y="1085900"/>
            <a:ext cx="4972975" cy="3782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6"/>
          <p:cNvSpPr txBox="1"/>
          <p:nvPr/>
        </p:nvSpPr>
        <p:spPr>
          <a:xfrm>
            <a:off x="143775" y="3209650"/>
            <a:ext cx="4194000" cy="9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Roboto"/>
              <a:buChar char="●"/>
            </a:pPr>
            <a:r>
              <a:rPr lang="en-GB" sz="2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Noticing language patterns in certain subjects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A1A954-3958-1FB3-75F8-841FAB235668}"/>
              </a:ext>
            </a:extLst>
          </p:cNvPr>
          <p:cNvSpPr txBox="1"/>
          <p:nvPr/>
        </p:nvSpPr>
        <p:spPr>
          <a:xfrm>
            <a:off x="7243763" y="4646575"/>
            <a:ext cx="1756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Beverley Malone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"/>
          <p:cNvSpPr txBox="1">
            <a:spLocks noGrp="1"/>
          </p:cNvSpPr>
          <p:nvPr>
            <p:ph type="title"/>
          </p:nvPr>
        </p:nvSpPr>
        <p:spPr>
          <a:xfrm>
            <a:off x="217675" y="396575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Prefixes in our subjects: History </a:t>
            </a:r>
            <a:endParaRPr/>
          </a:p>
        </p:txBody>
      </p:sp>
      <p:sp>
        <p:nvSpPr>
          <p:cNvPr id="222" name="Google Shape;222;p27"/>
          <p:cNvSpPr txBox="1">
            <a:spLocks noGrp="1"/>
          </p:cNvSpPr>
          <p:nvPr>
            <p:ph type="body" idx="1"/>
          </p:nvPr>
        </p:nvSpPr>
        <p:spPr>
          <a:xfrm>
            <a:off x="968275" y="1694650"/>
            <a:ext cx="40410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lang="en-GB" sz="3400">
                <a:solidFill>
                  <a:srgbClr val="FF0000"/>
                </a:solidFill>
              </a:rPr>
              <a:t>Pre</a:t>
            </a:r>
            <a:r>
              <a:rPr lang="en-GB" sz="3400"/>
              <a:t>historic</a:t>
            </a:r>
            <a:endParaRPr sz="3400"/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lang="en-GB" sz="3400">
                <a:solidFill>
                  <a:srgbClr val="FF0000"/>
                </a:solidFill>
              </a:rPr>
              <a:t>Pre</a:t>
            </a:r>
            <a:r>
              <a:rPr lang="en-GB" sz="3400"/>
              <a:t>-date</a:t>
            </a:r>
            <a:endParaRPr sz="3400"/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lang="en-GB" sz="3400">
                <a:solidFill>
                  <a:srgbClr val="FF0000"/>
                </a:solidFill>
              </a:rPr>
              <a:t>Pre</a:t>
            </a:r>
            <a:r>
              <a:rPr lang="en-GB" sz="3400"/>
              <a:t>-industrial era</a:t>
            </a:r>
            <a:endParaRPr sz="34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3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6353CC-15E0-C3B6-1EC5-31510A6D5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4184" y="185738"/>
            <a:ext cx="3728669" cy="246459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Prefixes in our subjects - Business</a:t>
            </a:r>
            <a:endParaRPr/>
          </a:p>
        </p:txBody>
      </p:sp>
      <p:sp>
        <p:nvSpPr>
          <p:cNvPr id="230" name="Google Shape;230;p28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Miss Steph: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‘So when you have a job you are ‘employed’. What about if you don’t have a job because you can’t find work. You are…?’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31" name="Google Shape;231;p28"/>
          <p:cNvSpPr txBox="1"/>
          <p:nvPr/>
        </p:nvSpPr>
        <p:spPr>
          <a:xfrm>
            <a:off x="2685900" y="2672475"/>
            <a:ext cx="32901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1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un</a:t>
            </a:r>
            <a:r>
              <a:rPr lang="en-GB" sz="4100">
                <a:latin typeface="Roboto"/>
                <a:ea typeface="Roboto"/>
                <a:cs typeface="Roboto"/>
                <a:sym typeface="Roboto"/>
              </a:rPr>
              <a:t>employed</a:t>
            </a:r>
            <a:endParaRPr sz="4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Have you learnt a word this term that begins with…?</a:t>
            </a:r>
            <a:endParaRPr/>
          </a:p>
        </p:txBody>
      </p:sp>
      <p:sp>
        <p:nvSpPr>
          <p:cNvPr id="237" name="Google Shape;237;p29"/>
          <p:cNvSpPr txBox="1">
            <a:spLocks noGrp="1"/>
          </p:cNvSpPr>
          <p:nvPr>
            <p:ph type="body" idx="1"/>
          </p:nvPr>
        </p:nvSpPr>
        <p:spPr>
          <a:xfrm>
            <a:off x="432575" y="1130825"/>
            <a:ext cx="11388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100" dirty="0">
                <a:solidFill>
                  <a:srgbClr val="FF0000"/>
                </a:solidFill>
              </a:rPr>
              <a:t>Re-</a:t>
            </a:r>
            <a:endParaRPr sz="4100" dirty="0">
              <a:solidFill>
                <a:srgbClr val="FF0000"/>
              </a:solidFill>
            </a:endParaRPr>
          </a:p>
        </p:txBody>
      </p:sp>
      <p:sp>
        <p:nvSpPr>
          <p:cNvPr id="238" name="Google Shape;238;p29"/>
          <p:cNvSpPr txBox="1">
            <a:spLocks noGrp="1"/>
          </p:cNvSpPr>
          <p:nvPr>
            <p:ph type="body" idx="1"/>
          </p:nvPr>
        </p:nvSpPr>
        <p:spPr>
          <a:xfrm>
            <a:off x="6029063" y="1666350"/>
            <a:ext cx="11388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100">
                <a:solidFill>
                  <a:srgbClr val="FF0000"/>
                </a:solidFill>
              </a:rPr>
              <a:t>Un-</a:t>
            </a:r>
            <a:endParaRPr sz="4100">
              <a:solidFill>
                <a:srgbClr val="FF0000"/>
              </a:solidFill>
            </a:endParaRPr>
          </a:p>
        </p:txBody>
      </p:sp>
      <p:sp>
        <p:nvSpPr>
          <p:cNvPr id="239" name="Google Shape;239;p29"/>
          <p:cNvSpPr txBox="1">
            <a:spLocks noGrp="1"/>
          </p:cNvSpPr>
          <p:nvPr>
            <p:ph type="body" idx="1"/>
          </p:nvPr>
        </p:nvSpPr>
        <p:spPr>
          <a:xfrm>
            <a:off x="4002600" y="1923200"/>
            <a:ext cx="11388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100">
                <a:solidFill>
                  <a:srgbClr val="FF0000"/>
                </a:solidFill>
              </a:rPr>
              <a:t>De-</a:t>
            </a:r>
            <a:endParaRPr sz="4100">
              <a:solidFill>
                <a:srgbClr val="FF0000"/>
              </a:solidFill>
            </a:endParaRPr>
          </a:p>
        </p:txBody>
      </p:sp>
      <p:sp>
        <p:nvSpPr>
          <p:cNvPr id="240" name="Google Shape;240;p29"/>
          <p:cNvSpPr txBox="1">
            <a:spLocks noGrp="1"/>
          </p:cNvSpPr>
          <p:nvPr>
            <p:ph type="body" idx="1"/>
          </p:nvPr>
        </p:nvSpPr>
        <p:spPr>
          <a:xfrm>
            <a:off x="5912375" y="2680850"/>
            <a:ext cx="11388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100">
                <a:solidFill>
                  <a:srgbClr val="FF0000"/>
                </a:solidFill>
              </a:rPr>
              <a:t>Dis-</a:t>
            </a:r>
            <a:endParaRPr sz="4100">
              <a:solidFill>
                <a:srgbClr val="FF0000"/>
              </a:solidFill>
            </a:endParaRPr>
          </a:p>
        </p:txBody>
      </p:sp>
      <p:sp>
        <p:nvSpPr>
          <p:cNvPr id="241" name="Google Shape;241;p29"/>
          <p:cNvSpPr txBox="1">
            <a:spLocks noGrp="1"/>
          </p:cNvSpPr>
          <p:nvPr>
            <p:ph type="body" idx="1"/>
          </p:nvPr>
        </p:nvSpPr>
        <p:spPr>
          <a:xfrm>
            <a:off x="1390525" y="1923200"/>
            <a:ext cx="17244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100">
                <a:solidFill>
                  <a:srgbClr val="FF0000"/>
                </a:solidFill>
              </a:rPr>
              <a:t>Mono-</a:t>
            </a:r>
            <a:endParaRPr sz="4100">
              <a:solidFill>
                <a:srgbClr val="FF0000"/>
              </a:solidFill>
            </a:endParaRPr>
          </a:p>
        </p:txBody>
      </p:sp>
      <p:sp>
        <p:nvSpPr>
          <p:cNvPr id="242" name="Google Shape;242;p29"/>
          <p:cNvSpPr txBox="1">
            <a:spLocks noGrp="1"/>
          </p:cNvSpPr>
          <p:nvPr>
            <p:ph type="body" idx="1"/>
          </p:nvPr>
        </p:nvSpPr>
        <p:spPr>
          <a:xfrm>
            <a:off x="2552688" y="1017800"/>
            <a:ext cx="17244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100">
                <a:solidFill>
                  <a:srgbClr val="FF0000"/>
                </a:solidFill>
              </a:rPr>
              <a:t>Anti-</a:t>
            </a:r>
            <a:endParaRPr sz="4100">
              <a:solidFill>
                <a:srgbClr val="FF0000"/>
              </a:solidFill>
            </a:endParaRPr>
          </a:p>
        </p:txBody>
      </p:sp>
      <p:sp>
        <p:nvSpPr>
          <p:cNvPr id="243" name="Google Shape;243;p29"/>
          <p:cNvSpPr txBox="1">
            <a:spLocks noGrp="1"/>
          </p:cNvSpPr>
          <p:nvPr>
            <p:ph type="body" idx="1"/>
          </p:nvPr>
        </p:nvSpPr>
        <p:spPr>
          <a:xfrm>
            <a:off x="7284538" y="1130825"/>
            <a:ext cx="17244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100">
                <a:solidFill>
                  <a:srgbClr val="FF0000"/>
                </a:solidFill>
              </a:rPr>
              <a:t>Pre-</a:t>
            </a:r>
            <a:endParaRPr sz="4100">
              <a:solidFill>
                <a:srgbClr val="FF0000"/>
              </a:solidFill>
            </a:endParaRPr>
          </a:p>
        </p:txBody>
      </p:sp>
      <p:sp>
        <p:nvSpPr>
          <p:cNvPr id="244" name="Google Shape;244;p29"/>
          <p:cNvSpPr txBox="1">
            <a:spLocks noGrp="1"/>
          </p:cNvSpPr>
          <p:nvPr>
            <p:ph type="body" idx="1"/>
          </p:nvPr>
        </p:nvSpPr>
        <p:spPr>
          <a:xfrm>
            <a:off x="3554813" y="2914775"/>
            <a:ext cx="17244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100">
                <a:solidFill>
                  <a:srgbClr val="FF0000"/>
                </a:solidFill>
              </a:rPr>
              <a:t>Pro-</a:t>
            </a:r>
            <a:endParaRPr sz="4100">
              <a:solidFill>
                <a:srgbClr val="FF0000"/>
              </a:solidFill>
            </a:endParaRPr>
          </a:p>
        </p:txBody>
      </p:sp>
      <p:sp>
        <p:nvSpPr>
          <p:cNvPr id="245" name="Google Shape;245;p29"/>
          <p:cNvSpPr txBox="1">
            <a:spLocks noGrp="1"/>
          </p:cNvSpPr>
          <p:nvPr>
            <p:ph type="body" idx="1"/>
          </p:nvPr>
        </p:nvSpPr>
        <p:spPr>
          <a:xfrm>
            <a:off x="7419588" y="2680850"/>
            <a:ext cx="17244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100">
                <a:solidFill>
                  <a:srgbClr val="FF0000"/>
                </a:solidFill>
              </a:rPr>
              <a:t>Post-</a:t>
            </a:r>
            <a:endParaRPr sz="4100">
              <a:solidFill>
                <a:srgbClr val="FF0000"/>
              </a:solidFill>
            </a:endParaRPr>
          </a:p>
        </p:txBody>
      </p:sp>
      <p:sp>
        <p:nvSpPr>
          <p:cNvPr id="246" name="Google Shape;246;p29"/>
          <p:cNvSpPr txBox="1">
            <a:spLocks noGrp="1"/>
          </p:cNvSpPr>
          <p:nvPr>
            <p:ph type="body" idx="1"/>
          </p:nvPr>
        </p:nvSpPr>
        <p:spPr>
          <a:xfrm>
            <a:off x="4187963" y="931625"/>
            <a:ext cx="17244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100">
                <a:solidFill>
                  <a:srgbClr val="FF0000"/>
                </a:solidFill>
              </a:rPr>
              <a:t>Trans-</a:t>
            </a:r>
            <a:endParaRPr sz="4100">
              <a:solidFill>
                <a:srgbClr val="FF0000"/>
              </a:solidFill>
            </a:endParaRPr>
          </a:p>
        </p:txBody>
      </p:sp>
      <p:sp>
        <p:nvSpPr>
          <p:cNvPr id="247" name="Google Shape;247;p29"/>
          <p:cNvSpPr txBox="1">
            <a:spLocks noGrp="1"/>
          </p:cNvSpPr>
          <p:nvPr>
            <p:ph type="body" idx="1"/>
          </p:nvPr>
        </p:nvSpPr>
        <p:spPr>
          <a:xfrm>
            <a:off x="631296" y="2914775"/>
            <a:ext cx="1138800" cy="9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100">
                <a:solidFill>
                  <a:srgbClr val="FF0000"/>
                </a:solidFill>
              </a:rPr>
              <a:t>Co-</a:t>
            </a:r>
            <a:endParaRPr sz="4100">
              <a:solidFill>
                <a:srgbClr val="FF0000"/>
              </a:solidFill>
            </a:endParaRPr>
          </a:p>
        </p:txBody>
      </p:sp>
      <p:sp>
        <p:nvSpPr>
          <p:cNvPr id="248" name="Google Shape;248;p29"/>
          <p:cNvSpPr txBox="1"/>
          <p:nvPr/>
        </p:nvSpPr>
        <p:spPr>
          <a:xfrm>
            <a:off x="1047500" y="188025"/>
            <a:ext cx="733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29"/>
          <p:cNvSpPr txBox="1">
            <a:spLocks noGrp="1"/>
          </p:cNvSpPr>
          <p:nvPr>
            <p:ph type="title"/>
          </p:nvPr>
        </p:nvSpPr>
        <p:spPr>
          <a:xfrm>
            <a:off x="249250" y="405405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 which subject did you learn it?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0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Take-home points</a:t>
            </a:r>
            <a:endParaRPr/>
          </a:p>
        </p:txBody>
      </p:sp>
      <p:sp>
        <p:nvSpPr>
          <p:cNvPr id="255" name="Google Shape;255;p30"/>
          <p:cNvSpPr txBox="1">
            <a:spLocks noGrp="1"/>
          </p:cNvSpPr>
          <p:nvPr>
            <p:ph type="body" idx="1"/>
          </p:nvPr>
        </p:nvSpPr>
        <p:spPr>
          <a:xfrm>
            <a:off x="311700" y="902250"/>
            <a:ext cx="51540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GB" sz="2500"/>
              <a:t>Look for patterns in language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GB" sz="2500"/>
              <a:t>Help each other notice patterns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GB" sz="2500"/>
              <a:t>Prefixes are all around us</a:t>
            </a:r>
            <a:endParaRPr sz="250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384D47-85B6-B438-0577-1FA59B9A1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410000"/>
            <a:ext cx="3647650" cy="36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C7C998D-3809-2193-206C-E62DD82DDF79}"/>
              </a:ext>
            </a:extLst>
          </p:cNvPr>
          <p:cNvSpPr/>
          <p:nvPr/>
        </p:nvSpPr>
        <p:spPr>
          <a:xfrm>
            <a:off x="7222331" y="2143125"/>
            <a:ext cx="1443038" cy="60780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CEB324-8C2A-A037-1C06-2936F74D7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09" y="2447025"/>
            <a:ext cx="3765182" cy="2312049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DF159EB-8CFA-84B2-145A-0B6B98B255FE}"/>
              </a:ext>
            </a:extLst>
          </p:cNvPr>
          <p:cNvSpPr/>
          <p:nvPr/>
        </p:nvSpPr>
        <p:spPr>
          <a:xfrm>
            <a:off x="1902617" y="3468043"/>
            <a:ext cx="854869" cy="503881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E6D98B2-A4A4-21DE-D676-A1CB7E0313D8}"/>
              </a:ext>
            </a:extLst>
          </p:cNvPr>
          <p:cNvSpPr/>
          <p:nvPr/>
        </p:nvSpPr>
        <p:spPr>
          <a:xfrm>
            <a:off x="3781425" y="3624479"/>
            <a:ext cx="683419" cy="368875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C5D79-8F3E-4F89-F02F-0691F300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Image attributions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D942C6-9758-4431-87D9-AB03DC17D7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900" dirty="0">
                <a:latin typeface="+mn-lt"/>
              </a:rPr>
              <a:t>Coronavirus: Photo by </a:t>
            </a:r>
            <a:r>
              <a:rPr lang="en-US" sz="900" dirty="0">
                <a:latin typeface="+mn-lt"/>
                <a:hlinkClick r:id="rId2"/>
              </a:rPr>
              <a:t>Fusion Medical Animation</a:t>
            </a:r>
            <a:r>
              <a:rPr lang="en-US" sz="900" dirty="0">
                <a:latin typeface="+mn-lt"/>
              </a:rPr>
              <a:t> on </a:t>
            </a:r>
            <a:r>
              <a:rPr lang="en-US" sz="900" dirty="0" err="1">
                <a:latin typeface="+mn-lt"/>
                <a:hlinkClick r:id="rId3"/>
              </a:rPr>
              <a:t>Unsplash</a:t>
            </a:r>
            <a:r>
              <a:rPr lang="en-US" sz="900" dirty="0">
                <a:latin typeface="+mn-lt"/>
              </a:rPr>
              <a:t> </a:t>
            </a:r>
          </a:p>
          <a:p>
            <a:r>
              <a:rPr lang="en-US" sz="900" dirty="0">
                <a:latin typeface="+mn-lt"/>
              </a:rPr>
              <a:t>Unable to load video: iPhone notification</a:t>
            </a:r>
          </a:p>
          <a:p>
            <a:r>
              <a:rPr lang="en-US" sz="900" dirty="0">
                <a:latin typeface="+mn-lt"/>
              </a:rPr>
              <a:t>Airline seat: </a:t>
            </a:r>
            <a:r>
              <a:rPr lang="en-US" sz="900" b="0" i="0" dirty="0">
                <a:solidFill>
                  <a:srgbClr val="191B26"/>
                </a:solidFill>
                <a:effectLst/>
                <a:latin typeface="+mn-lt"/>
              </a:rPr>
              <a:t>Image by </a:t>
            </a:r>
            <a:r>
              <a:rPr lang="en-US" sz="900" b="0" i="0" u="sng" dirty="0" err="1">
                <a:solidFill>
                  <a:srgbClr val="191B26"/>
                </a:solidFill>
                <a:effectLst/>
                <a:latin typeface="+mn-lt"/>
                <a:hlinkClick r:id="rId4"/>
              </a:rPr>
              <a:t>Jojo</a:t>
            </a:r>
            <a:r>
              <a:rPr lang="en-US" sz="900" b="0" i="0" u="sng" dirty="0">
                <a:solidFill>
                  <a:srgbClr val="191B26"/>
                </a:solidFill>
                <a:effectLst/>
                <a:latin typeface="+mn-lt"/>
                <a:hlinkClick r:id="rId4"/>
              </a:rPr>
              <a:t> </a:t>
            </a:r>
            <a:r>
              <a:rPr lang="en-US" sz="900" b="0" i="0" u="sng" dirty="0" err="1">
                <a:solidFill>
                  <a:srgbClr val="191B26"/>
                </a:solidFill>
                <a:effectLst/>
                <a:latin typeface="+mn-lt"/>
                <a:hlinkClick r:id="rId4"/>
              </a:rPr>
              <a:t>Suan</a:t>
            </a:r>
            <a:r>
              <a:rPr lang="en-US" sz="900" b="0" i="0" dirty="0">
                <a:solidFill>
                  <a:srgbClr val="191B26"/>
                </a:solidFill>
                <a:effectLst/>
                <a:latin typeface="+mn-lt"/>
              </a:rPr>
              <a:t> from </a:t>
            </a:r>
            <a:r>
              <a:rPr lang="en-US" sz="900" b="0" i="0" u="sng" dirty="0" err="1">
                <a:solidFill>
                  <a:srgbClr val="191B26"/>
                </a:solidFill>
                <a:effectLst/>
                <a:latin typeface="+mn-lt"/>
                <a:hlinkClick r:id="rId5"/>
              </a:rPr>
              <a:t>Pixabay</a:t>
            </a:r>
            <a:r>
              <a:rPr lang="en-US" sz="900" b="0" i="0" dirty="0">
                <a:solidFill>
                  <a:srgbClr val="191B26"/>
                </a:solidFill>
                <a:effectLst/>
                <a:latin typeface="+mn-lt"/>
              </a:rPr>
              <a:t> </a:t>
            </a:r>
          </a:p>
          <a:p>
            <a:r>
              <a:rPr lang="en-US" sz="900" b="0" i="0" dirty="0">
                <a:solidFill>
                  <a:srgbClr val="191B26"/>
                </a:solidFill>
                <a:effectLst/>
                <a:latin typeface="+mn-lt"/>
              </a:rPr>
              <a:t>People disagreeing: </a:t>
            </a:r>
            <a:r>
              <a:rPr lang="pl-PL" sz="900" b="0" i="0" dirty="0">
                <a:solidFill>
                  <a:srgbClr val="000000"/>
                </a:solidFill>
                <a:effectLst/>
                <a:latin typeface="+mn-lt"/>
              </a:rPr>
              <a:t>Photo by Antoni Shkraba: </a:t>
            </a:r>
            <a:r>
              <a:rPr lang="pl-PL" sz="900" b="0" i="0" dirty="0">
                <a:solidFill>
                  <a:srgbClr val="000000"/>
                </a:solidFill>
                <a:effectLst/>
                <a:latin typeface="+mn-lt"/>
                <a:hlinkClick r:id="rId6"/>
              </a:rPr>
              <a:t>https://www.pexels.com/photo/people-in-a-psychotherapy-session-7579174/</a:t>
            </a:r>
            <a:endParaRPr lang="en-US" sz="900" b="0" i="0" dirty="0">
              <a:solidFill>
                <a:srgbClr val="000000"/>
              </a:solidFill>
              <a:effectLst/>
              <a:latin typeface="+mn-lt"/>
            </a:endParaRPr>
          </a:p>
          <a:p>
            <a:r>
              <a:rPr lang="en-US" sz="900" dirty="0">
                <a:solidFill>
                  <a:srgbClr val="000000"/>
                </a:solidFill>
                <a:latin typeface="+mn-lt"/>
              </a:rPr>
              <a:t>Pre-school: </a:t>
            </a:r>
            <a:r>
              <a:rPr lang="en-US" sz="900" b="0" i="0" dirty="0">
                <a:solidFill>
                  <a:srgbClr val="111111"/>
                </a:solidFill>
                <a:effectLst/>
                <a:latin typeface="+mn-lt"/>
              </a:rPr>
              <a:t>Photo by </a:t>
            </a:r>
            <a:r>
              <a:rPr lang="en-US" sz="900" b="0" i="0" dirty="0">
                <a:solidFill>
                  <a:srgbClr val="767676"/>
                </a:solidFill>
                <a:effectLst/>
                <a:latin typeface="+mn-lt"/>
                <a:hlinkClick r:id="rId7"/>
              </a:rPr>
              <a:t>Gautam Arora</a:t>
            </a:r>
            <a:r>
              <a:rPr lang="en-US" sz="900" b="0" i="0" dirty="0">
                <a:solidFill>
                  <a:srgbClr val="111111"/>
                </a:solidFill>
                <a:effectLst/>
                <a:latin typeface="+mn-lt"/>
              </a:rPr>
              <a:t> on </a:t>
            </a:r>
            <a:r>
              <a:rPr lang="en-US" sz="900" b="0" i="0" dirty="0" err="1">
                <a:solidFill>
                  <a:srgbClr val="767676"/>
                </a:solidFill>
                <a:effectLst/>
                <a:latin typeface="+mn-lt"/>
                <a:hlinkClick r:id="rId8"/>
              </a:rPr>
              <a:t>Unsplash</a:t>
            </a:r>
            <a:endParaRPr lang="en-US" sz="900" b="0" i="0" dirty="0">
              <a:solidFill>
                <a:srgbClr val="000000"/>
              </a:solidFill>
              <a:effectLst/>
              <a:latin typeface="+mn-lt"/>
            </a:endParaRPr>
          </a:p>
          <a:p>
            <a:r>
              <a:rPr lang="en-US" sz="900" b="0" i="0" dirty="0">
                <a:solidFill>
                  <a:srgbClr val="191B26"/>
                </a:solidFill>
                <a:effectLst/>
                <a:latin typeface="+mn-lt"/>
              </a:rPr>
              <a:t>Oven: </a:t>
            </a:r>
            <a:r>
              <a:rPr lang="en-US" sz="900" b="0" i="0" dirty="0">
                <a:solidFill>
                  <a:srgbClr val="111111"/>
                </a:solidFill>
                <a:effectLst/>
                <a:latin typeface="+mn-lt"/>
              </a:rPr>
              <a:t>Photo by </a:t>
            </a:r>
            <a:r>
              <a:rPr lang="en-US" sz="900" b="0" i="0" dirty="0">
                <a:solidFill>
                  <a:srgbClr val="767676"/>
                </a:solidFill>
                <a:effectLst/>
                <a:latin typeface="+mn-lt"/>
                <a:hlinkClick r:id="rId9"/>
              </a:rPr>
              <a:t>Stefan C. </a:t>
            </a:r>
            <a:r>
              <a:rPr lang="en-US" sz="900" b="0" i="0" dirty="0" err="1">
                <a:solidFill>
                  <a:srgbClr val="767676"/>
                </a:solidFill>
                <a:effectLst/>
                <a:latin typeface="+mn-lt"/>
                <a:hlinkClick r:id="rId9"/>
              </a:rPr>
              <a:t>Asafti</a:t>
            </a:r>
            <a:r>
              <a:rPr lang="en-US" sz="900" b="0" i="0" dirty="0">
                <a:solidFill>
                  <a:srgbClr val="111111"/>
                </a:solidFill>
                <a:effectLst/>
                <a:latin typeface="+mn-lt"/>
              </a:rPr>
              <a:t> on </a:t>
            </a:r>
            <a:r>
              <a:rPr lang="en-US" sz="900" b="0" i="0" dirty="0" err="1">
                <a:solidFill>
                  <a:srgbClr val="767676"/>
                </a:solidFill>
                <a:effectLst/>
                <a:latin typeface="+mn-lt"/>
                <a:hlinkClick r:id="rId10"/>
              </a:rPr>
              <a:t>Unsplash</a:t>
            </a:r>
            <a:endParaRPr lang="en-US" sz="900" b="0" i="0" dirty="0">
              <a:solidFill>
                <a:srgbClr val="767676"/>
              </a:solidFill>
              <a:effectLst/>
              <a:latin typeface="+mn-lt"/>
            </a:endParaRPr>
          </a:p>
          <a:p>
            <a:r>
              <a:rPr lang="en-US" sz="900" dirty="0">
                <a:solidFill>
                  <a:srgbClr val="767676"/>
                </a:solidFill>
                <a:latin typeface="+mn-lt"/>
              </a:rPr>
              <a:t>Damaged building: </a:t>
            </a:r>
            <a:r>
              <a:rPr lang="en-US" sz="900" b="0" i="0" dirty="0">
                <a:solidFill>
                  <a:srgbClr val="111111"/>
                </a:solidFill>
                <a:effectLst/>
                <a:latin typeface="+mn-lt"/>
              </a:rPr>
              <a:t>Photo by </a:t>
            </a:r>
            <a:r>
              <a:rPr lang="en-US" sz="900" b="0" i="0" dirty="0">
                <a:solidFill>
                  <a:srgbClr val="767676"/>
                </a:solidFill>
                <a:effectLst/>
                <a:latin typeface="+mn-lt"/>
                <a:hlinkClick r:id="rId11"/>
              </a:rPr>
              <a:t>NOAA</a:t>
            </a:r>
            <a:r>
              <a:rPr lang="en-US" sz="900" b="0" i="0" dirty="0">
                <a:solidFill>
                  <a:srgbClr val="111111"/>
                </a:solidFill>
                <a:effectLst/>
                <a:latin typeface="+mn-lt"/>
              </a:rPr>
              <a:t> on </a:t>
            </a:r>
            <a:r>
              <a:rPr lang="en-US" sz="900" b="0" i="0" dirty="0" err="1">
                <a:solidFill>
                  <a:srgbClr val="767676"/>
                </a:solidFill>
                <a:effectLst/>
                <a:latin typeface="+mn-lt"/>
                <a:hlinkClick r:id="rId12"/>
              </a:rPr>
              <a:t>Unsplash</a:t>
            </a:r>
            <a:endParaRPr lang="en-US" sz="900" b="0" i="0" dirty="0">
              <a:solidFill>
                <a:srgbClr val="767676"/>
              </a:solidFill>
              <a:effectLst/>
              <a:latin typeface="+mn-lt"/>
            </a:endParaRPr>
          </a:p>
          <a:p>
            <a:r>
              <a:rPr lang="en-US" sz="900" dirty="0">
                <a:solidFill>
                  <a:srgbClr val="767676"/>
                </a:solidFill>
                <a:latin typeface="+mn-lt"/>
              </a:rPr>
              <a:t>Proof paper: </a:t>
            </a:r>
            <a:r>
              <a:rPr lang="en-US" sz="900" b="0" i="0" dirty="0">
                <a:solidFill>
                  <a:srgbClr val="191B26"/>
                </a:solidFill>
                <a:effectLst/>
                <a:latin typeface="+mn-lt"/>
              </a:rPr>
              <a:t>Image by </a:t>
            </a:r>
            <a:r>
              <a:rPr lang="en-US" sz="900" b="0" i="0" u="sng" dirty="0">
                <a:solidFill>
                  <a:srgbClr val="191B26"/>
                </a:solidFill>
                <a:effectLst/>
                <a:latin typeface="+mn-lt"/>
                <a:hlinkClick r:id="rId13"/>
              </a:rPr>
              <a:t>Lorenzo </a:t>
            </a:r>
            <a:r>
              <a:rPr lang="en-US" sz="900" b="0" i="0" u="sng" dirty="0" err="1">
                <a:solidFill>
                  <a:srgbClr val="191B26"/>
                </a:solidFill>
                <a:effectLst/>
                <a:latin typeface="+mn-lt"/>
                <a:hlinkClick r:id="rId13"/>
              </a:rPr>
              <a:t>Cafaro</a:t>
            </a:r>
            <a:r>
              <a:rPr lang="en-US" sz="900" b="0" i="0" dirty="0">
                <a:solidFill>
                  <a:srgbClr val="191B26"/>
                </a:solidFill>
                <a:effectLst/>
                <a:latin typeface="+mn-lt"/>
              </a:rPr>
              <a:t> from </a:t>
            </a:r>
            <a:r>
              <a:rPr lang="en-US" sz="900" b="0" i="0" u="sng" dirty="0" err="1">
                <a:solidFill>
                  <a:srgbClr val="191B26"/>
                </a:solidFill>
                <a:effectLst/>
                <a:latin typeface="+mn-lt"/>
                <a:hlinkClick r:id="rId14"/>
              </a:rPr>
              <a:t>Pixabay</a:t>
            </a:r>
            <a:r>
              <a:rPr lang="en-US" sz="900" b="0" i="0" dirty="0">
                <a:solidFill>
                  <a:srgbClr val="191B26"/>
                </a:solidFill>
                <a:effectLst/>
                <a:latin typeface="+mn-lt"/>
              </a:rPr>
              <a:t> </a:t>
            </a:r>
          </a:p>
          <a:p>
            <a:r>
              <a:rPr lang="en-US" sz="900" dirty="0">
                <a:solidFill>
                  <a:srgbClr val="191B26"/>
                </a:solidFill>
                <a:latin typeface="+mn-lt"/>
              </a:rPr>
              <a:t>Screenshot of news from Google</a:t>
            </a:r>
          </a:p>
          <a:p>
            <a:r>
              <a:rPr lang="en-US" sz="900" dirty="0">
                <a:solidFill>
                  <a:srgbClr val="191B26"/>
                </a:solidFill>
                <a:latin typeface="+mn-lt"/>
              </a:rPr>
              <a:t>Screenshot of prefix/suffix resources from </a:t>
            </a:r>
            <a:r>
              <a:rPr lang="en-US" sz="900" dirty="0">
                <a:solidFill>
                  <a:srgbClr val="191B26"/>
                </a:solidFill>
                <a:latin typeface="+mn-lt"/>
                <a:hlinkClick r:id="rId15"/>
              </a:rPr>
              <a:t>Twinkl.com</a:t>
            </a:r>
            <a:r>
              <a:rPr lang="en-US" sz="900" dirty="0">
                <a:solidFill>
                  <a:srgbClr val="191B26"/>
                </a:solidFill>
                <a:latin typeface="+mn-lt"/>
              </a:rPr>
              <a:t> </a:t>
            </a:r>
          </a:p>
          <a:p>
            <a:r>
              <a:rPr lang="en-US" sz="900" dirty="0">
                <a:solidFill>
                  <a:srgbClr val="191B26"/>
                </a:solidFill>
                <a:latin typeface="+mn-lt"/>
              </a:rPr>
              <a:t>Languages vector: created by </a:t>
            </a:r>
            <a:r>
              <a:rPr lang="en-US" sz="900" dirty="0" err="1">
                <a:solidFill>
                  <a:srgbClr val="191B26"/>
                </a:solidFill>
                <a:latin typeface="+mn-lt"/>
              </a:rPr>
              <a:t>Berkah</a:t>
            </a:r>
            <a:r>
              <a:rPr lang="en-US" sz="900" dirty="0">
                <a:solidFill>
                  <a:srgbClr val="191B26"/>
                </a:solidFill>
                <a:latin typeface="+mn-lt"/>
              </a:rPr>
              <a:t> Icon at </a:t>
            </a:r>
            <a:r>
              <a:rPr lang="en-US" sz="900" dirty="0">
                <a:solidFill>
                  <a:srgbClr val="191B26"/>
                </a:solidFill>
                <a:latin typeface="+mn-lt"/>
                <a:hlinkClick r:id="rId16"/>
              </a:rPr>
              <a:t>Noun Project</a:t>
            </a:r>
            <a:endParaRPr lang="en-US" sz="900" dirty="0">
              <a:solidFill>
                <a:srgbClr val="191B26"/>
              </a:solidFill>
              <a:latin typeface="+mn-lt"/>
            </a:endParaRPr>
          </a:p>
          <a:p>
            <a:r>
              <a:rPr lang="en-US" sz="900" dirty="0">
                <a:solidFill>
                  <a:srgbClr val="191B26"/>
                </a:solidFill>
                <a:latin typeface="+mn-lt"/>
              </a:rPr>
              <a:t>Writing chemical formulas slide borrowed from Beverley Malone at </a:t>
            </a:r>
            <a:r>
              <a:rPr lang="en-US" sz="900" dirty="0" err="1">
                <a:solidFill>
                  <a:srgbClr val="191B26"/>
                </a:solidFill>
                <a:latin typeface="+mn-lt"/>
                <a:hlinkClick r:id="rId17"/>
              </a:rPr>
              <a:t>slideplayer</a:t>
            </a:r>
            <a:endParaRPr lang="en-US" sz="900" dirty="0">
              <a:solidFill>
                <a:srgbClr val="191B26"/>
              </a:solidFill>
              <a:latin typeface="+mn-lt"/>
            </a:endParaRPr>
          </a:p>
          <a:p>
            <a:r>
              <a:rPr lang="en-US" sz="900" dirty="0">
                <a:solidFill>
                  <a:srgbClr val="191B26"/>
                </a:solidFill>
                <a:latin typeface="+mn-lt"/>
              </a:rPr>
              <a:t>Dinosaur: </a:t>
            </a:r>
            <a:r>
              <a:rPr lang="en-US" sz="900" b="0" i="0" dirty="0">
                <a:solidFill>
                  <a:srgbClr val="191B26"/>
                </a:solidFill>
                <a:effectLst/>
                <a:latin typeface="+mn-lt"/>
              </a:rPr>
              <a:t>Image by </a:t>
            </a:r>
            <a:r>
              <a:rPr lang="en-US" sz="900" b="0" i="0" u="sng" dirty="0">
                <a:solidFill>
                  <a:srgbClr val="191B26"/>
                </a:solidFill>
                <a:effectLst/>
                <a:latin typeface="+mn-lt"/>
                <a:hlinkClick r:id="rId18"/>
              </a:rPr>
              <a:t>Ray </a:t>
            </a:r>
            <a:r>
              <a:rPr lang="en-US" sz="900" b="0" i="0" u="sng" dirty="0" err="1">
                <a:solidFill>
                  <a:srgbClr val="191B26"/>
                </a:solidFill>
                <a:effectLst/>
                <a:latin typeface="+mn-lt"/>
                <a:hlinkClick r:id="rId18"/>
              </a:rPr>
              <a:t>Shrewsberry</a:t>
            </a:r>
            <a:r>
              <a:rPr lang="en-US" sz="900" b="0" i="0" u="sng" dirty="0">
                <a:solidFill>
                  <a:srgbClr val="191B26"/>
                </a:solidFill>
                <a:effectLst/>
                <a:latin typeface="+mn-lt"/>
                <a:hlinkClick r:id="rId18"/>
              </a:rPr>
              <a:t> • 💙 💙💙</a:t>
            </a:r>
            <a:r>
              <a:rPr lang="en-US" sz="900" b="0" i="0" dirty="0">
                <a:solidFill>
                  <a:srgbClr val="191B26"/>
                </a:solidFill>
                <a:effectLst/>
                <a:latin typeface="+mn-lt"/>
              </a:rPr>
              <a:t> from </a:t>
            </a:r>
            <a:r>
              <a:rPr lang="en-US" sz="900" b="0" i="0" u="sng" dirty="0" err="1">
                <a:solidFill>
                  <a:srgbClr val="191B26"/>
                </a:solidFill>
                <a:effectLst/>
                <a:latin typeface="+mn-lt"/>
                <a:hlinkClick r:id="rId19"/>
              </a:rPr>
              <a:t>Pixabay</a:t>
            </a:r>
            <a:r>
              <a:rPr lang="en-US" sz="900" b="0" i="0" dirty="0">
                <a:solidFill>
                  <a:srgbClr val="191B26"/>
                </a:solidFill>
                <a:effectLst/>
                <a:latin typeface="+mn-lt"/>
              </a:rPr>
              <a:t> </a:t>
            </a:r>
          </a:p>
          <a:p>
            <a:r>
              <a:rPr lang="en-US" sz="900" dirty="0">
                <a:solidFill>
                  <a:srgbClr val="191B26"/>
                </a:solidFill>
                <a:latin typeface="+mn-lt"/>
              </a:rPr>
              <a:t>Coronavirus graphics from Pennsylvania Dept of Health </a:t>
            </a:r>
            <a:r>
              <a:rPr lang="en-US" sz="900" dirty="0">
                <a:solidFill>
                  <a:srgbClr val="191B26"/>
                </a:solidFill>
                <a:latin typeface="+mn-lt"/>
                <a:hlinkClick r:id="rId20"/>
              </a:rPr>
              <a:t>https://www.health.pa.gov/topics/disease/coronavirus/Pages/Social-Media.aspx</a:t>
            </a:r>
            <a:endParaRPr lang="en-US" sz="900" dirty="0">
              <a:solidFill>
                <a:srgbClr val="191B26"/>
              </a:solidFill>
              <a:latin typeface="+mn-lt"/>
            </a:endParaRPr>
          </a:p>
          <a:p>
            <a:r>
              <a:rPr lang="en-US" sz="900" dirty="0">
                <a:solidFill>
                  <a:srgbClr val="191B26"/>
                </a:solidFill>
                <a:latin typeface="+mn-lt"/>
              </a:rPr>
              <a:t>Ronaldo headline from AP Press (</a:t>
            </a:r>
            <a:r>
              <a:rPr lang="en-US" sz="900" dirty="0">
                <a:solidFill>
                  <a:srgbClr val="191B26"/>
                </a:solidFill>
                <a:latin typeface="+mn-lt"/>
                <a:hlinkClick r:id="rId21"/>
              </a:rPr>
              <a:t>here</a:t>
            </a:r>
            <a:r>
              <a:rPr lang="en-US" sz="900" dirty="0">
                <a:solidFill>
                  <a:srgbClr val="191B26"/>
                </a:solidFill>
                <a:latin typeface="+mn-lt"/>
              </a:rPr>
              <a:t> 12/12/2022) </a:t>
            </a:r>
          </a:p>
          <a:p>
            <a:r>
              <a:rPr lang="en-US" sz="900" dirty="0">
                <a:solidFill>
                  <a:srgbClr val="191B26"/>
                </a:solidFill>
                <a:latin typeface="+mn-lt"/>
              </a:rPr>
              <a:t>BBC Sports headlines (</a:t>
            </a:r>
            <a:r>
              <a:rPr lang="en-US" sz="900" dirty="0">
                <a:solidFill>
                  <a:srgbClr val="191B26"/>
                </a:solidFill>
                <a:latin typeface="+mn-lt"/>
                <a:hlinkClick r:id="rId22"/>
              </a:rPr>
              <a:t>here</a:t>
            </a:r>
            <a:r>
              <a:rPr lang="en-US" sz="900" dirty="0">
                <a:solidFill>
                  <a:srgbClr val="191B26"/>
                </a:solidFill>
                <a:latin typeface="+mn-lt"/>
              </a:rPr>
              <a:t> 12/12/2002)</a:t>
            </a:r>
          </a:p>
          <a:p>
            <a:endParaRPr lang="en-US" sz="900" b="0" i="0" dirty="0">
              <a:solidFill>
                <a:srgbClr val="191B26"/>
              </a:solidFill>
              <a:effectLst/>
              <a:latin typeface="Open Sans" panose="020B0606030504020204" pitchFamily="34" charset="0"/>
            </a:endParaRPr>
          </a:p>
          <a:p>
            <a:endParaRPr lang="en-US" sz="900" dirty="0">
              <a:solidFill>
                <a:srgbClr val="191B26"/>
              </a:solidFill>
              <a:latin typeface="Open Sans" panose="020B0606030504020204" pitchFamily="34" charset="0"/>
            </a:endParaRPr>
          </a:p>
          <a:p>
            <a:endParaRPr lang="en-US" sz="900" dirty="0">
              <a:solidFill>
                <a:srgbClr val="191B26"/>
              </a:solidFill>
              <a:latin typeface="Open Sans" panose="020B0606030504020204" pitchFamily="34" charset="0"/>
            </a:endParaRPr>
          </a:p>
          <a:p>
            <a:endParaRPr lang="en-US" sz="900" dirty="0">
              <a:solidFill>
                <a:srgbClr val="191B26"/>
              </a:solidFill>
              <a:latin typeface="Open Sans" panose="020B0606030504020204" pitchFamily="34" charset="0"/>
            </a:endParaRPr>
          </a:p>
          <a:p>
            <a:endParaRPr lang="en-US" sz="900" dirty="0">
              <a:solidFill>
                <a:srgbClr val="191B26"/>
              </a:solidFill>
              <a:latin typeface="Open Sans" panose="020B0606030504020204" pitchFamily="34" charset="0"/>
            </a:endParaRPr>
          </a:p>
          <a:p>
            <a:pPr marL="114300" indent="0">
              <a:buNone/>
            </a:pPr>
            <a:endParaRPr lang="en-US" sz="900" dirty="0">
              <a:solidFill>
                <a:srgbClr val="191B26"/>
              </a:solidFill>
              <a:latin typeface="Open Sans" panose="020B0606030504020204" pitchFamily="34" charset="0"/>
            </a:endParaRPr>
          </a:p>
          <a:p>
            <a:endParaRPr lang="en-US" sz="900" b="0" i="0" dirty="0">
              <a:solidFill>
                <a:srgbClr val="767676"/>
              </a:solidFill>
              <a:effectLst/>
              <a:latin typeface="-apple-system"/>
            </a:endParaRPr>
          </a:p>
          <a:p>
            <a:endParaRPr lang="en-US" sz="900" b="0" i="0" dirty="0">
              <a:solidFill>
                <a:srgbClr val="767676"/>
              </a:solidFill>
              <a:effectLst/>
              <a:latin typeface="-apple-system"/>
            </a:endParaRPr>
          </a:p>
          <a:p>
            <a:endParaRPr lang="en-US" sz="900" b="0" i="0" dirty="0">
              <a:solidFill>
                <a:srgbClr val="191B26"/>
              </a:solidFill>
              <a:effectLst/>
              <a:latin typeface="Open Sans" panose="020B0606030504020204" pitchFamily="34" charset="0"/>
            </a:endParaRPr>
          </a:p>
          <a:p>
            <a:endParaRPr lang="en-US" sz="900" b="0" i="0" dirty="0">
              <a:solidFill>
                <a:srgbClr val="191B26"/>
              </a:solidFill>
              <a:effectLst/>
              <a:latin typeface="Open Sans" panose="020B0606030504020204" pitchFamily="34" charset="0"/>
            </a:endParaRPr>
          </a:p>
          <a:p>
            <a:endParaRPr lang="en-US" sz="900" dirty="0"/>
          </a:p>
          <a:p>
            <a:endParaRPr lang="en-US" sz="900" dirty="0"/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50346996"/>
      </p:ext>
    </p:extLst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2647</TotalTime>
  <Words>534</Words>
  <Application>Microsoft Office PowerPoint</Application>
  <PresentationFormat>On-screen Show (16:9)</PresentationFormat>
  <Paragraphs>127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-apple-system</vt:lpstr>
      <vt:lpstr>Arial</vt:lpstr>
      <vt:lpstr>Open Sans</vt:lpstr>
      <vt:lpstr>Roboto</vt:lpstr>
      <vt:lpstr>Geometric</vt:lpstr>
      <vt:lpstr>Building vocabulary (bit by bit!)</vt:lpstr>
      <vt:lpstr>What theme or topic connects these words?</vt:lpstr>
      <vt:lpstr>What is similar about how these words are formed?</vt:lpstr>
      <vt:lpstr>What is similar about how these words are formed?</vt:lpstr>
      <vt:lpstr>What’s a prefix?</vt:lpstr>
      <vt:lpstr>Prefixes have meanings!</vt:lpstr>
      <vt:lpstr>Prefixes have meanings!</vt:lpstr>
      <vt:lpstr>Prefixes have meanings!</vt:lpstr>
      <vt:lpstr>Prefixes have meanings!</vt:lpstr>
      <vt:lpstr>Prefixes have meanings!</vt:lpstr>
      <vt:lpstr>But we know this, Mr Pete!</vt:lpstr>
      <vt:lpstr>If you study/speak a Latin-based language OR Greek...</vt:lpstr>
      <vt:lpstr>But do others know it, and can it help them?</vt:lpstr>
      <vt:lpstr>How can knowing about prefixes REALLY help me?</vt:lpstr>
      <vt:lpstr>Prefixes in our subjects: History </vt:lpstr>
      <vt:lpstr>Prefixes in our subjects - Business</vt:lpstr>
      <vt:lpstr>Have you learnt a word this term that begins with…?</vt:lpstr>
      <vt:lpstr>Take-home points</vt:lpstr>
      <vt:lpstr>Image attributions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vocabulary (bit by bit!)</dc:title>
  <cp:lastModifiedBy>Peter Clements</cp:lastModifiedBy>
  <cp:revision>3</cp:revision>
  <dcterms:modified xsi:type="dcterms:W3CDTF">2022-12-12T06:05:02Z</dcterms:modified>
</cp:coreProperties>
</file>